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6" r:id="rId2"/>
  </p:sldMasterIdLst>
  <p:notesMasterIdLst>
    <p:notesMasterId r:id="rId31"/>
  </p:notesMasterIdLst>
  <p:handoutMasterIdLst>
    <p:handoutMasterId r:id="rId32"/>
  </p:handoutMasterIdLst>
  <p:sldIdLst>
    <p:sldId id="257" r:id="rId3"/>
    <p:sldId id="288" r:id="rId4"/>
    <p:sldId id="287" r:id="rId5"/>
    <p:sldId id="314" r:id="rId6"/>
    <p:sldId id="291" r:id="rId7"/>
    <p:sldId id="317" r:id="rId8"/>
    <p:sldId id="323" r:id="rId9"/>
    <p:sldId id="324" r:id="rId10"/>
    <p:sldId id="325" r:id="rId11"/>
    <p:sldId id="326" r:id="rId12"/>
    <p:sldId id="327" r:id="rId13"/>
    <p:sldId id="333" r:id="rId14"/>
    <p:sldId id="334" r:id="rId15"/>
    <p:sldId id="332" r:id="rId16"/>
    <p:sldId id="328" r:id="rId17"/>
    <p:sldId id="319" r:id="rId18"/>
    <p:sldId id="264" r:id="rId19"/>
    <p:sldId id="322" r:id="rId20"/>
    <p:sldId id="308" r:id="rId21"/>
    <p:sldId id="331" r:id="rId22"/>
    <p:sldId id="320" r:id="rId23"/>
    <p:sldId id="296" r:id="rId24"/>
    <p:sldId id="297" r:id="rId25"/>
    <p:sldId id="298" r:id="rId26"/>
    <p:sldId id="329" r:id="rId27"/>
    <p:sldId id="321" r:id="rId28"/>
    <p:sldId id="330" r:id="rId29"/>
    <p:sldId id="286" r:id="rId30"/>
  </p:sldIdLst>
  <p:sldSz cx="9144000" cy="5143500" type="screen16x9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orient="horz" pos="3162" userDrawn="1">
          <p15:clr>
            <a:srgbClr val="A4A3A4"/>
          </p15:clr>
        </p15:guide>
        <p15:guide id="3" orient="horz" pos="2414" userDrawn="1">
          <p15:clr>
            <a:srgbClr val="A4A3A4"/>
          </p15:clr>
        </p15:guide>
        <p15:guide id="5" orient="horz" pos="2867" userDrawn="1">
          <p15:clr>
            <a:srgbClr val="A4A3A4"/>
          </p15:clr>
        </p15:guide>
        <p15:guide id="6" orient="horz" pos="282">
          <p15:clr>
            <a:srgbClr val="A4A3A4"/>
          </p15:clr>
        </p15:guide>
        <p15:guide id="7" orient="horz" pos="696">
          <p15:clr>
            <a:srgbClr val="A4A3A4"/>
          </p15:clr>
        </p15:guide>
        <p15:guide id="8" orient="horz" pos="2709" userDrawn="1">
          <p15:clr>
            <a:srgbClr val="A4A3A4"/>
          </p15:clr>
        </p15:guide>
        <p15:guide id="9" pos="2018">
          <p15:clr>
            <a:srgbClr val="A4A3A4"/>
          </p15:clr>
        </p15:guide>
        <p15:guide id="10" pos="1723" userDrawn="1">
          <p15:clr>
            <a:srgbClr val="A4A3A4"/>
          </p15:clr>
        </p15:guide>
        <p15:guide id="11" pos="5474">
          <p15:clr>
            <a:srgbClr val="A4A3A4"/>
          </p15:clr>
        </p15:guide>
        <p15:guide id="12" pos="295" userDrawn="1">
          <p15:clr>
            <a:srgbClr val="A4A3A4"/>
          </p15:clr>
        </p15:guide>
        <p15:guide id="13" pos="4033">
          <p15:clr>
            <a:srgbClr val="A4A3A4"/>
          </p15:clr>
        </p15:guide>
        <p15:guide id="14" pos="3745">
          <p15:clr>
            <a:srgbClr val="A4A3A4"/>
          </p15:clr>
        </p15:guide>
        <p15:guide id="15" pos="3170">
          <p15:clr>
            <a:srgbClr val="A4A3A4"/>
          </p15:clr>
        </p15:guide>
        <p15:guide id="16" pos="577">
          <p15:clr>
            <a:srgbClr val="A4A3A4"/>
          </p15:clr>
        </p15:guide>
        <p15:guide id="17" pos="864">
          <p15:clr>
            <a:srgbClr val="A4A3A4"/>
          </p15:clr>
        </p15:guide>
        <p15:guide id="18" pos="1156" userDrawn="1">
          <p15:clr>
            <a:srgbClr val="A4A3A4"/>
          </p15:clr>
        </p15:guide>
        <p15:guide id="19" pos="1443">
          <p15:clr>
            <a:srgbClr val="A4A3A4"/>
          </p15:clr>
        </p15:guide>
        <p15:guide id="20" pos="2312">
          <p15:clr>
            <a:srgbClr val="A4A3A4"/>
          </p15:clr>
        </p15:guide>
        <p15:guide id="21" pos="2595">
          <p15:clr>
            <a:srgbClr val="A4A3A4"/>
          </p15:clr>
        </p15:guide>
        <p15:guide id="22" pos="2880" userDrawn="1">
          <p15:clr>
            <a:srgbClr val="A4A3A4"/>
          </p15:clr>
        </p15:guide>
        <p15:guide id="23" pos="3458">
          <p15:clr>
            <a:srgbClr val="A4A3A4"/>
          </p15:clr>
        </p15:guide>
        <p15:guide id="25" pos="4604" userDrawn="1">
          <p15:clr>
            <a:srgbClr val="A4A3A4"/>
          </p15:clr>
        </p15:guide>
        <p15:guide id="26" pos="4899">
          <p15:clr>
            <a:srgbClr val="A4A3A4"/>
          </p15:clr>
        </p15:guide>
        <p15:guide id="27" pos="5186">
          <p15:clr>
            <a:srgbClr val="A4A3A4"/>
          </p15:clr>
        </p15:guide>
        <p15:guide id="28" orient="horz" pos="3153">
          <p15:clr>
            <a:srgbClr val="A4A3A4"/>
          </p15:clr>
        </p15:guide>
        <p15:guide id="29" orient="horz" pos="2836">
          <p15:clr>
            <a:srgbClr val="A4A3A4"/>
          </p15:clr>
        </p15:guide>
        <p15:guide id="30" pos="432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0A8C0"/>
    <a:srgbClr val="FFFFFF"/>
    <a:srgbClr val="002F5D"/>
    <a:srgbClr val="BD9F21"/>
    <a:srgbClr val="FFC864"/>
    <a:srgbClr val="FFBE64"/>
    <a:srgbClr val="F0AA46"/>
    <a:srgbClr val="F0A050"/>
    <a:srgbClr val="FFB464"/>
    <a:srgbClr val="FABE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138" autoAdjust="0"/>
    <p:restoredTop sz="96370" autoAdjust="0"/>
  </p:normalViewPr>
  <p:slideViewPr>
    <p:cSldViewPr snapToGrid="0" snapToObjects="1">
      <p:cViewPr varScale="1">
        <p:scale>
          <a:sx n="145" d="100"/>
          <a:sy n="145" d="100"/>
        </p:scale>
        <p:origin x="996" y="126"/>
      </p:cViewPr>
      <p:guideLst>
        <p:guide orient="horz" pos="1620"/>
        <p:guide orient="horz" pos="3162"/>
        <p:guide orient="horz" pos="2414"/>
        <p:guide orient="horz" pos="2867"/>
        <p:guide orient="horz" pos="282"/>
        <p:guide orient="horz" pos="696"/>
        <p:guide orient="horz" pos="2709"/>
        <p:guide pos="2018"/>
        <p:guide pos="1723"/>
        <p:guide pos="5474"/>
        <p:guide pos="295"/>
        <p:guide pos="4033"/>
        <p:guide pos="3745"/>
        <p:guide pos="3170"/>
        <p:guide pos="577"/>
        <p:guide pos="864"/>
        <p:guide pos="1156"/>
        <p:guide pos="1443"/>
        <p:guide pos="2312"/>
        <p:guide pos="2595"/>
        <p:guide pos="2880"/>
        <p:guide pos="3458"/>
        <p:guide pos="4604"/>
        <p:guide pos="4899"/>
        <p:guide pos="5186"/>
        <p:guide orient="horz" pos="3153"/>
        <p:guide orient="horz" pos="2836"/>
        <p:guide pos="432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95" d="100"/>
          <a:sy n="95" d="100"/>
        </p:scale>
        <p:origin x="2512" y="192"/>
      </p:cViewPr>
      <p:guideLst>
        <p:guide orient="horz" pos="2880"/>
        <p:guide pos="2160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handoutMaster" Target="handoutMasters/handoutMaster1.xml"/><Relationship Id="rId37" Type="http://schemas.microsoft.com/office/2015/10/relationships/revisionInfo" Target="revisionInfo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0621372-5F53-4849-8892-7B52B73BC84F}" type="doc">
      <dgm:prSet loTypeId="urn:microsoft.com/office/officeart/2005/8/layout/bProcess3" loCatId="" qsTypeId="urn:microsoft.com/office/officeart/2005/8/quickstyle/simple2" qsCatId="simple" csTypeId="urn:microsoft.com/office/officeart/2005/8/colors/accent0_3" csCatId="mainScheme" phldr="1"/>
      <dgm:spPr/>
      <dgm:t>
        <a:bodyPr/>
        <a:lstStyle/>
        <a:p>
          <a:endParaRPr/>
        </a:p>
      </dgm:t>
    </dgm:pt>
    <dgm:pt modelId="{4EE9CE52-EC1B-184A-872C-C01F9940CCBC}">
      <dgm:prSet phldrT="[Text]"/>
      <dgm:spPr/>
      <dgm:t>
        <a:bodyPr/>
        <a:lstStyle/>
        <a:p>
          <a:r>
            <a:rPr lang="de-DE" dirty="0"/>
            <a:t>Praktikum erstellen</a:t>
          </a:r>
          <a:endParaRPr dirty="0"/>
        </a:p>
      </dgm:t>
    </dgm:pt>
    <dgm:pt modelId="{0E4CCBF1-F852-F446-A006-7738CE1F1106}" type="parTrans" cxnId="{E8749B25-180E-6E41-B809-1C0080716B31}">
      <dgm:prSet/>
      <dgm:spPr/>
      <dgm:t>
        <a:bodyPr/>
        <a:lstStyle/>
        <a:p>
          <a:endParaRPr/>
        </a:p>
      </dgm:t>
    </dgm:pt>
    <dgm:pt modelId="{CA6928B7-E291-794B-ACD9-E1BDAF132E2C}" type="sibTrans" cxnId="{E8749B25-180E-6E41-B809-1C0080716B31}">
      <dgm:prSet/>
      <dgm:spPr/>
      <dgm:t>
        <a:bodyPr/>
        <a:lstStyle/>
        <a:p>
          <a:endParaRPr/>
        </a:p>
      </dgm:t>
    </dgm:pt>
    <dgm:pt modelId="{E66AB774-8A29-F747-9BE8-B0585CFC7683}">
      <dgm:prSet phldrT="[Text]"/>
      <dgm:spPr/>
      <dgm:t>
        <a:bodyPr/>
        <a:lstStyle/>
        <a:p>
          <a:r>
            <a:rPr lang="de-DE" dirty="0"/>
            <a:t>Kurse eintragen</a:t>
          </a:r>
          <a:endParaRPr dirty="0"/>
        </a:p>
      </dgm:t>
    </dgm:pt>
    <dgm:pt modelId="{E93D17D5-B500-5947-9079-4121C694F20F}" type="parTrans" cxnId="{D4FBC9AB-A630-B748-8FF1-C283BDCF6A11}">
      <dgm:prSet/>
      <dgm:spPr/>
      <dgm:t>
        <a:bodyPr/>
        <a:lstStyle/>
        <a:p>
          <a:endParaRPr/>
        </a:p>
      </dgm:t>
    </dgm:pt>
    <dgm:pt modelId="{21CF1DF3-F491-074B-8E92-4D11E809D868}" type="sibTrans" cxnId="{D4FBC9AB-A630-B748-8FF1-C283BDCF6A11}">
      <dgm:prSet/>
      <dgm:spPr/>
      <dgm:t>
        <a:bodyPr/>
        <a:lstStyle/>
        <a:p>
          <a:endParaRPr/>
        </a:p>
      </dgm:t>
    </dgm:pt>
    <dgm:pt modelId="{A12ED1FC-067F-C340-9251-52139245BAB6}">
      <dgm:prSet phldrT="[Text]"/>
      <dgm:spPr/>
      <dgm:t>
        <a:bodyPr/>
        <a:lstStyle/>
        <a:p>
          <a:r>
            <a:rPr lang="de-DE" dirty="0"/>
            <a:t>Kurse online stellen</a:t>
          </a:r>
          <a:endParaRPr dirty="0"/>
        </a:p>
      </dgm:t>
    </dgm:pt>
    <dgm:pt modelId="{DA45A0AF-292A-B446-BCAE-4A23E96F0A2E}" type="parTrans" cxnId="{25C297D6-9BF5-904E-9011-3842940CDF69}">
      <dgm:prSet/>
      <dgm:spPr/>
      <dgm:t>
        <a:bodyPr/>
        <a:lstStyle/>
        <a:p>
          <a:endParaRPr/>
        </a:p>
      </dgm:t>
    </dgm:pt>
    <dgm:pt modelId="{50C898E1-3ED7-7743-9882-EE28F96D39B9}" type="sibTrans" cxnId="{25C297D6-9BF5-904E-9011-3842940CDF69}">
      <dgm:prSet/>
      <dgm:spPr/>
      <dgm:t>
        <a:bodyPr/>
        <a:lstStyle/>
        <a:p>
          <a:endParaRPr/>
        </a:p>
      </dgm:t>
    </dgm:pt>
    <dgm:pt modelId="{8D1234DB-6210-B441-9DDD-82A9DFD96ACE}">
      <dgm:prSet phldrT="[Text]"/>
      <dgm:spPr/>
      <dgm:t>
        <a:bodyPr/>
        <a:lstStyle/>
        <a:p>
          <a:r>
            <a:rPr lang="de-DE" dirty="0"/>
            <a:t>Wahl der Präferenzen</a:t>
          </a:r>
          <a:endParaRPr dirty="0"/>
        </a:p>
      </dgm:t>
    </dgm:pt>
    <dgm:pt modelId="{BC70A9E8-1651-BE4B-9F59-348EF25031AB}" type="parTrans" cxnId="{FDE1DDB5-A668-E748-86B8-4097D2BBECB4}">
      <dgm:prSet/>
      <dgm:spPr/>
      <dgm:t>
        <a:bodyPr/>
        <a:lstStyle/>
        <a:p>
          <a:endParaRPr/>
        </a:p>
      </dgm:t>
    </dgm:pt>
    <dgm:pt modelId="{CD8A7774-0122-7F42-8510-417A96B11EFE}" type="sibTrans" cxnId="{FDE1DDB5-A668-E748-86B8-4097D2BBECB4}">
      <dgm:prSet/>
      <dgm:spPr/>
      <dgm:t>
        <a:bodyPr/>
        <a:lstStyle/>
        <a:p>
          <a:endParaRPr/>
        </a:p>
      </dgm:t>
    </dgm:pt>
    <dgm:pt modelId="{B407DD70-6D85-9947-9CDE-49DC0C0F6198}">
      <dgm:prSet phldrT="[Text]"/>
      <dgm:spPr/>
      <dgm:t>
        <a:bodyPr/>
        <a:lstStyle/>
        <a:p>
          <a:r>
            <a:rPr lang="de-DE" dirty="0"/>
            <a:t>Verteilung in Kurse</a:t>
          </a:r>
          <a:endParaRPr dirty="0"/>
        </a:p>
      </dgm:t>
    </dgm:pt>
    <dgm:pt modelId="{3B3956AE-FEE1-DB4D-B78F-31780D91EF08}" type="parTrans" cxnId="{14DFE349-69A2-5641-B721-B81CD87D080F}">
      <dgm:prSet/>
      <dgm:spPr/>
      <dgm:t>
        <a:bodyPr/>
        <a:lstStyle/>
        <a:p>
          <a:endParaRPr/>
        </a:p>
      </dgm:t>
    </dgm:pt>
    <dgm:pt modelId="{E7C5CD71-0E98-F249-9239-E056C929234F}" type="sibTrans" cxnId="{14DFE349-69A2-5641-B721-B81CD87D080F}">
      <dgm:prSet/>
      <dgm:spPr/>
      <dgm:t>
        <a:bodyPr/>
        <a:lstStyle/>
        <a:p>
          <a:endParaRPr/>
        </a:p>
      </dgm:t>
    </dgm:pt>
    <dgm:pt modelId="{7F2F0614-DCC2-B249-A776-2F5423F56305}">
      <dgm:prSet phldrT="[Text]"/>
      <dgm:spPr/>
      <dgm:t>
        <a:bodyPr/>
        <a:lstStyle/>
        <a:p>
          <a:r>
            <a:rPr lang="de-DE" dirty="0"/>
            <a:t>Nach-bearbeitung</a:t>
          </a:r>
          <a:endParaRPr dirty="0"/>
        </a:p>
      </dgm:t>
    </dgm:pt>
    <dgm:pt modelId="{DF65783E-7537-EC4B-90DF-4DF28D3EDE90}" type="parTrans" cxnId="{73C8FA94-7CBF-0C4D-8BA8-B72B13632EB3}">
      <dgm:prSet/>
      <dgm:spPr/>
      <dgm:t>
        <a:bodyPr/>
        <a:lstStyle/>
        <a:p>
          <a:endParaRPr/>
        </a:p>
      </dgm:t>
    </dgm:pt>
    <dgm:pt modelId="{8DB8F359-E782-9448-B21E-533F6B66357F}" type="sibTrans" cxnId="{73C8FA94-7CBF-0C4D-8BA8-B72B13632EB3}">
      <dgm:prSet/>
      <dgm:spPr/>
      <dgm:t>
        <a:bodyPr/>
        <a:lstStyle/>
        <a:p>
          <a:endParaRPr/>
        </a:p>
      </dgm:t>
    </dgm:pt>
    <dgm:pt modelId="{3E384378-9239-B84C-B843-ABDCA343039C}">
      <dgm:prSet phldrT="[Text]"/>
      <dgm:spPr/>
      <dgm:t>
        <a:bodyPr/>
        <a:lstStyle/>
        <a:p>
          <a:pPr algn="ctr"/>
          <a:r>
            <a:rPr lang="de-DE" dirty="0"/>
            <a:t>Mitteilung der Ergebnisse</a:t>
          </a:r>
          <a:endParaRPr dirty="0"/>
        </a:p>
      </dgm:t>
    </dgm:pt>
    <dgm:pt modelId="{2FD7991A-6FD5-2443-9726-43AE8AD5947F}" type="parTrans" cxnId="{A0233DD7-22EB-A74E-9338-B45C2829E4DD}">
      <dgm:prSet/>
      <dgm:spPr/>
      <dgm:t>
        <a:bodyPr/>
        <a:lstStyle/>
        <a:p>
          <a:endParaRPr/>
        </a:p>
      </dgm:t>
    </dgm:pt>
    <dgm:pt modelId="{0DEE6359-1F41-874B-8BB6-0FD2D5DA7EED}" type="sibTrans" cxnId="{A0233DD7-22EB-A74E-9338-B45C2829E4DD}">
      <dgm:prSet/>
      <dgm:spPr/>
      <dgm:t>
        <a:bodyPr/>
        <a:lstStyle/>
        <a:p>
          <a:endParaRPr/>
        </a:p>
      </dgm:t>
    </dgm:pt>
    <dgm:pt modelId="{07C686EE-AEB3-E84A-9144-EA67F1C1AC06}" type="pres">
      <dgm:prSet presAssocID="{E0621372-5F53-4849-8892-7B52B73BC84F}" presName="Name0" presStyleCnt="0">
        <dgm:presLayoutVars>
          <dgm:dir/>
          <dgm:resizeHandles val="exact"/>
        </dgm:presLayoutVars>
      </dgm:prSet>
      <dgm:spPr/>
    </dgm:pt>
    <dgm:pt modelId="{D183AF87-1F2C-8C42-AD4D-760C1B56082D}" type="pres">
      <dgm:prSet presAssocID="{4EE9CE52-EC1B-184A-872C-C01F9940CCBC}" presName="node" presStyleLbl="node1" presStyleIdx="0" presStyleCnt="7">
        <dgm:presLayoutVars>
          <dgm:bulletEnabled val="1"/>
        </dgm:presLayoutVars>
      </dgm:prSet>
      <dgm:spPr/>
    </dgm:pt>
    <dgm:pt modelId="{B62EB011-081E-0F44-90F2-EFCDBA32EAA6}" type="pres">
      <dgm:prSet presAssocID="{CA6928B7-E291-794B-ACD9-E1BDAF132E2C}" presName="sibTrans" presStyleLbl="sibTrans1D1" presStyleIdx="0" presStyleCnt="6"/>
      <dgm:spPr/>
    </dgm:pt>
    <dgm:pt modelId="{AC66CBC6-9FF9-5F42-9D31-516DD27C1D5E}" type="pres">
      <dgm:prSet presAssocID="{CA6928B7-E291-794B-ACD9-E1BDAF132E2C}" presName="connectorText" presStyleLbl="sibTrans1D1" presStyleIdx="0" presStyleCnt="6"/>
      <dgm:spPr/>
    </dgm:pt>
    <dgm:pt modelId="{8C18A4D3-10A9-4844-A18F-2BDD386A6FF7}" type="pres">
      <dgm:prSet presAssocID="{E66AB774-8A29-F747-9BE8-B0585CFC7683}" presName="node" presStyleLbl="node1" presStyleIdx="1" presStyleCnt="7">
        <dgm:presLayoutVars>
          <dgm:bulletEnabled val="1"/>
        </dgm:presLayoutVars>
      </dgm:prSet>
      <dgm:spPr/>
    </dgm:pt>
    <dgm:pt modelId="{1BFC6891-3841-9748-8112-69F70E9670FA}" type="pres">
      <dgm:prSet presAssocID="{21CF1DF3-F491-074B-8E92-4D11E809D868}" presName="sibTrans" presStyleLbl="sibTrans1D1" presStyleIdx="1" presStyleCnt="6"/>
      <dgm:spPr/>
    </dgm:pt>
    <dgm:pt modelId="{6A1A8E10-C5CA-3146-9E5B-E641A332893E}" type="pres">
      <dgm:prSet presAssocID="{21CF1DF3-F491-074B-8E92-4D11E809D868}" presName="connectorText" presStyleLbl="sibTrans1D1" presStyleIdx="1" presStyleCnt="6"/>
      <dgm:spPr/>
    </dgm:pt>
    <dgm:pt modelId="{D73C18BA-264D-DF44-B3A0-CBDF919D49BA}" type="pres">
      <dgm:prSet presAssocID="{A12ED1FC-067F-C340-9251-52139245BAB6}" presName="node" presStyleLbl="node1" presStyleIdx="2" presStyleCnt="7">
        <dgm:presLayoutVars>
          <dgm:bulletEnabled val="1"/>
        </dgm:presLayoutVars>
      </dgm:prSet>
      <dgm:spPr/>
    </dgm:pt>
    <dgm:pt modelId="{F14AE2AF-F131-274F-A422-0ACA27B997A4}" type="pres">
      <dgm:prSet presAssocID="{50C898E1-3ED7-7743-9882-EE28F96D39B9}" presName="sibTrans" presStyleLbl="sibTrans1D1" presStyleIdx="2" presStyleCnt="6"/>
      <dgm:spPr/>
    </dgm:pt>
    <dgm:pt modelId="{7109D2BA-193C-0045-A66F-69F9AFDEC268}" type="pres">
      <dgm:prSet presAssocID="{50C898E1-3ED7-7743-9882-EE28F96D39B9}" presName="connectorText" presStyleLbl="sibTrans1D1" presStyleIdx="2" presStyleCnt="6"/>
      <dgm:spPr/>
    </dgm:pt>
    <dgm:pt modelId="{34BC25BE-6F4F-4F4D-951B-B1298E677B9F}" type="pres">
      <dgm:prSet presAssocID="{8D1234DB-6210-B441-9DDD-82A9DFD96ACE}" presName="node" presStyleLbl="node1" presStyleIdx="3" presStyleCnt="7">
        <dgm:presLayoutVars>
          <dgm:bulletEnabled val="1"/>
        </dgm:presLayoutVars>
      </dgm:prSet>
      <dgm:spPr/>
    </dgm:pt>
    <dgm:pt modelId="{0096A910-3D2F-854D-9735-5BF2BBA2B2E2}" type="pres">
      <dgm:prSet presAssocID="{CD8A7774-0122-7F42-8510-417A96B11EFE}" presName="sibTrans" presStyleLbl="sibTrans1D1" presStyleIdx="3" presStyleCnt="6"/>
      <dgm:spPr/>
    </dgm:pt>
    <dgm:pt modelId="{E24F4ECD-72FA-C448-9092-D67692F182A3}" type="pres">
      <dgm:prSet presAssocID="{CD8A7774-0122-7F42-8510-417A96B11EFE}" presName="connectorText" presStyleLbl="sibTrans1D1" presStyleIdx="3" presStyleCnt="6"/>
      <dgm:spPr/>
    </dgm:pt>
    <dgm:pt modelId="{5E9415EA-578F-9B46-BC1E-08B180F270CF}" type="pres">
      <dgm:prSet presAssocID="{B407DD70-6D85-9947-9CDE-49DC0C0F6198}" presName="node" presStyleLbl="node1" presStyleIdx="4" presStyleCnt="7">
        <dgm:presLayoutVars>
          <dgm:bulletEnabled val="1"/>
        </dgm:presLayoutVars>
      </dgm:prSet>
      <dgm:spPr/>
    </dgm:pt>
    <dgm:pt modelId="{231288AB-78A7-6947-A6D1-003690D5A90D}" type="pres">
      <dgm:prSet presAssocID="{E7C5CD71-0E98-F249-9239-E056C929234F}" presName="sibTrans" presStyleLbl="sibTrans1D1" presStyleIdx="4" presStyleCnt="6"/>
      <dgm:spPr/>
    </dgm:pt>
    <dgm:pt modelId="{FB22AFC9-5964-C14C-AE8D-FF209175287B}" type="pres">
      <dgm:prSet presAssocID="{E7C5CD71-0E98-F249-9239-E056C929234F}" presName="connectorText" presStyleLbl="sibTrans1D1" presStyleIdx="4" presStyleCnt="6"/>
      <dgm:spPr/>
    </dgm:pt>
    <dgm:pt modelId="{E680EF84-DAD5-194F-969A-746D1B9DDF21}" type="pres">
      <dgm:prSet presAssocID="{7F2F0614-DCC2-B249-A776-2F5423F56305}" presName="node" presStyleLbl="node1" presStyleIdx="5" presStyleCnt="7">
        <dgm:presLayoutVars>
          <dgm:bulletEnabled val="1"/>
        </dgm:presLayoutVars>
      </dgm:prSet>
      <dgm:spPr/>
    </dgm:pt>
    <dgm:pt modelId="{DF3DDECF-828B-4D46-BE56-090173E7C320}" type="pres">
      <dgm:prSet presAssocID="{8DB8F359-E782-9448-B21E-533F6B66357F}" presName="sibTrans" presStyleLbl="sibTrans1D1" presStyleIdx="5" presStyleCnt="6"/>
      <dgm:spPr/>
    </dgm:pt>
    <dgm:pt modelId="{4ECE4184-DC8F-A04E-B477-CD24AEE2B575}" type="pres">
      <dgm:prSet presAssocID="{8DB8F359-E782-9448-B21E-533F6B66357F}" presName="connectorText" presStyleLbl="sibTrans1D1" presStyleIdx="5" presStyleCnt="6"/>
      <dgm:spPr/>
    </dgm:pt>
    <dgm:pt modelId="{E910D6B4-3E74-7042-98E8-A254602782C2}" type="pres">
      <dgm:prSet presAssocID="{3E384378-9239-B84C-B843-ABDCA343039C}" presName="node" presStyleLbl="node1" presStyleIdx="6" presStyleCnt="7">
        <dgm:presLayoutVars>
          <dgm:bulletEnabled val="1"/>
        </dgm:presLayoutVars>
      </dgm:prSet>
      <dgm:spPr/>
    </dgm:pt>
  </dgm:ptLst>
  <dgm:cxnLst>
    <dgm:cxn modelId="{6AFA2F0C-C506-A740-9EC3-716BA0682EF6}" type="presOf" srcId="{CD8A7774-0122-7F42-8510-417A96B11EFE}" destId="{E24F4ECD-72FA-C448-9092-D67692F182A3}" srcOrd="1" destOrd="0" presId="urn:microsoft.com/office/officeart/2005/8/layout/bProcess3"/>
    <dgm:cxn modelId="{E8749B25-180E-6E41-B809-1C0080716B31}" srcId="{E0621372-5F53-4849-8892-7B52B73BC84F}" destId="{4EE9CE52-EC1B-184A-872C-C01F9940CCBC}" srcOrd="0" destOrd="0" parTransId="{0E4CCBF1-F852-F446-A006-7738CE1F1106}" sibTransId="{CA6928B7-E291-794B-ACD9-E1BDAF132E2C}"/>
    <dgm:cxn modelId="{20346929-6733-1840-AE50-843C7137A697}" type="presOf" srcId="{8DB8F359-E782-9448-B21E-533F6B66357F}" destId="{4ECE4184-DC8F-A04E-B477-CD24AEE2B575}" srcOrd="1" destOrd="0" presId="urn:microsoft.com/office/officeart/2005/8/layout/bProcess3"/>
    <dgm:cxn modelId="{14DFE349-69A2-5641-B721-B81CD87D080F}" srcId="{E0621372-5F53-4849-8892-7B52B73BC84F}" destId="{B407DD70-6D85-9947-9CDE-49DC0C0F6198}" srcOrd="4" destOrd="0" parTransId="{3B3956AE-FEE1-DB4D-B78F-31780D91EF08}" sibTransId="{E7C5CD71-0E98-F249-9239-E056C929234F}"/>
    <dgm:cxn modelId="{E78EB66B-705E-224E-A66C-115342B27EFB}" type="presOf" srcId="{8DB8F359-E782-9448-B21E-533F6B66357F}" destId="{DF3DDECF-828B-4D46-BE56-090173E7C320}" srcOrd="0" destOrd="0" presId="urn:microsoft.com/office/officeart/2005/8/layout/bProcess3"/>
    <dgm:cxn modelId="{FB8BA673-739E-9F45-B36E-3C0C52F9E191}" type="presOf" srcId="{CD8A7774-0122-7F42-8510-417A96B11EFE}" destId="{0096A910-3D2F-854D-9735-5BF2BBA2B2E2}" srcOrd="0" destOrd="0" presId="urn:microsoft.com/office/officeart/2005/8/layout/bProcess3"/>
    <dgm:cxn modelId="{73C8FA94-7CBF-0C4D-8BA8-B72B13632EB3}" srcId="{E0621372-5F53-4849-8892-7B52B73BC84F}" destId="{7F2F0614-DCC2-B249-A776-2F5423F56305}" srcOrd="5" destOrd="0" parTransId="{DF65783E-7537-EC4B-90DF-4DF28D3EDE90}" sibTransId="{8DB8F359-E782-9448-B21E-533F6B66357F}"/>
    <dgm:cxn modelId="{81170698-9BD9-A742-B5B0-582EBF1F6ABC}" type="presOf" srcId="{E0621372-5F53-4849-8892-7B52B73BC84F}" destId="{07C686EE-AEB3-E84A-9144-EA67F1C1AC06}" srcOrd="0" destOrd="0" presId="urn:microsoft.com/office/officeart/2005/8/layout/bProcess3"/>
    <dgm:cxn modelId="{211FBBA0-44B3-EF48-9D66-B6A9E190C6E3}" type="presOf" srcId="{7F2F0614-DCC2-B249-A776-2F5423F56305}" destId="{E680EF84-DAD5-194F-969A-746D1B9DDF21}" srcOrd="0" destOrd="0" presId="urn:microsoft.com/office/officeart/2005/8/layout/bProcess3"/>
    <dgm:cxn modelId="{BB7792A4-D70E-0849-8445-40033F3B2B3A}" type="presOf" srcId="{4EE9CE52-EC1B-184A-872C-C01F9940CCBC}" destId="{D183AF87-1F2C-8C42-AD4D-760C1B56082D}" srcOrd="0" destOrd="0" presId="urn:microsoft.com/office/officeart/2005/8/layout/bProcess3"/>
    <dgm:cxn modelId="{A50E4CA7-A779-4944-9B66-320AB388924B}" type="presOf" srcId="{8D1234DB-6210-B441-9DDD-82A9DFD96ACE}" destId="{34BC25BE-6F4F-4F4D-951B-B1298E677B9F}" srcOrd="0" destOrd="0" presId="urn:microsoft.com/office/officeart/2005/8/layout/bProcess3"/>
    <dgm:cxn modelId="{2E6C4BA8-5E52-8F40-9DA4-D85405DA0C79}" type="presOf" srcId="{B407DD70-6D85-9947-9CDE-49DC0C0F6198}" destId="{5E9415EA-578F-9B46-BC1E-08B180F270CF}" srcOrd="0" destOrd="0" presId="urn:microsoft.com/office/officeart/2005/8/layout/bProcess3"/>
    <dgm:cxn modelId="{D4FBC9AB-A630-B748-8FF1-C283BDCF6A11}" srcId="{E0621372-5F53-4849-8892-7B52B73BC84F}" destId="{E66AB774-8A29-F747-9BE8-B0585CFC7683}" srcOrd="1" destOrd="0" parTransId="{E93D17D5-B500-5947-9079-4121C694F20F}" sibTransId="{21CF1DF3-F491-074B-8E92-4D11E809D868}"/>
    <dgm:cxn modelId="{A6E276AD-E414-C941-918E-3B99FEF55180}" type="presOf" srcId="{50C898E1-3ED7-7743-9882-EE28F96D39B9}" destId="{7109D2BA-193C-0045-A66F-69F9AFDEC268}" srcOrd="1" destOrd="0" presId="urn:microsoft.com/office/officeart/2005/8/layout/bProcess3"/>
    <dgm:cxn modelId="{FDE1DDB5-A668-E748-86B8-4097D2BBECB4}" srcId="{E0621372-5F53-4849-8892-7B52B73BC84F}" destId="{8D1234DB-6210-B441-9DDD-82A9DFD96ACE}" srcOrd="3" destOrd="0" parTransId="{BC70A9E8-1651-BE4B-9F59-348EF25031AB}" sibTransId="{CD8A7774-0122-7F42-8510-417A96B11EFE}"/>
    <dgm:cxn modelId="{C2F3F5C1-A541-3144-8EE5-B841F99B152E}" type="presOf" srcId="{CA6928B7-E291-794B-ACD9-E1BDAF132E2C}" destId="{AC66CBC6-9FF9-5F42-9D31-516DD27C1D5E}" srcOrd="1" destOrd="0" presId="urn:microsoft.com/office/officeart/2005/8/layout/bProcess3"/>
    <dgm:cxn modelId="{A5CD24C2-9334-E645-A4CD-5D9D1425747D}" type="presOf" srcId="{E66AB774-8A29-F747-9BE8-B0585CFC7683}" destId="{8C18A4D3-10A9-4844-A18F-2BDD386A6FF7}" srcOrd="0" destOrd="0" presId="urn:microsoft.com/office/officeart/2005/8/layout/bProcess3"/>
    <dgm:cxn modelId="{BE61DDC9-AEE8-8540-8256-28F8BA906C53}" type="presOf" srcId="{CA6928B7-E291-794B-ACD9-E1BDAF132E2C}" destId="{B62EB011-081E-0F44-90F2-EFCDBA32EAA6}" srcOrd="0" destOrd="0" presId="urn:microsoft.com/office/officeart/2005/8/layout/bProcess3"/>
    <dgm:cxn modelId="{FB029DD1-3DB2-684A-B290-296CAFAE5234}" type="presOf" srcId="{3E384378-9239-B84C-B843-ABDCA343039C}" destId="{E910D6B4-3E74-7042-98E8-A254602782C2}" srcOrd="0" destOrd="0" presId="urn:microsoft.com/office/officeart/2005/8/layout/bProcess3"/>
    <dgm:cxn modelId="{9BA4B6D2-D3BB-3E4E-B025-F51B824561F3}" type="presOf" srcId="{E7C5CD71-0E98-F249-9239-E056C929234F}" destId="{231288AB-78A7-6947-A6D1-003690D5A90D}" srcOrd="0" destOrd="0" presId="urn:microsoft.com/office/officeart/2005/8/layout/bProcess3"/>
    <dgm:cxn modelId="{25C297D6-9BF5-904E-9011-3842940CDF69}" srcId="{E0621372-5F53-4849-8892-7B52B73BC84F}" destId="{A12ED1FC-067F-C340-9251-52139245BAB6}" srcOrd="2" destOrd="0" parTransId="{DA45A0AF-292A-B446-BCAE-4A23E96F0A2E}" sibTransId="{50C898E1-3ED7-7743-9882-EE28F96D39B9}"/>
    <dgm:cxn modelId="{A0233DD7-22EB-A74E-9338-B45C2829E4DD}" srcId="{E0621372-5F53-4849-8892-7B52B73BC84F}" destId="{3E384378-9239-B84C-B843-ABDCA343039C}" srcOrd="6" destOrd="0" parTransId="{2FD7991A-6FD5-2443-9726-43AE8AD5947F}" sibTransId="{0DEE6359-1F41-874B-8BB6-0FD2D5DA7EED}"/>
    <dgm:cxn modelId="{F5DE9AE2-526C-0A4C-8740-DE73628D2161}" type="presOf" srcId="{21CF1DF3-F491-074B-8E92-4D11E809D868}" destId="{6A1A8E10-C5CA-3146-9E5B-E641A332893E}" srcOrd="1" destOrd="0" presId="urn:microsoft.com/office/officeart/2005/8/layout/bProcess3"/>
    <dgm:cxn modelId="{B93770E7-3858-AB4E-A1B2-988442E5DFC7}" type="presOf" srcId="{E7C5CD71-0E98-F249-9239-E056C929234F}" destId="{FB22AFC9-5964-C14C-AE8D-FF209175287B}" srcOrd="1" destOrd="0" presId="urn:microsoft.com/office/officeart/2005/8/layout/bProcess3"/>
    <dgm:cxn modelId="{D6FE14F2-6004-984F-9195-7A070DF70672}" type="presOf" srcId="{A12ED1FC-067F-C340-9251-52139245BAB6}" destId="{D73C18BA-264D-DF44-B3A0-CBDF919D49BA}" srcOrd="0" destOrd="0" presId="urn:microsoft.com/office/officeart/2005/8/layout/bProcess3"/>
    <dgm:cxn modelId="{F2B78EF4-531E-1D43-BC43-BBCBEC05A6B4}" type="presOf" srcId="{50C898E1-3ED7-7743-9882-EE28F96D39B9}" destId="{F14AE2AF-F131-274F-A422-0ACA27B997A4}" srcOrd="0" destOrd="0" presId="urn:microsoft.com/office/officeart/2005/8/layout/bProcess3"/>
    <dgm:cxn modelId="{B536D1F9-4E03-DC49-A593-E151DF1C5FDE}" type="presOf" srcId="{21CF1DF3-F491-074B-8E92-4D11E809D868}" destId="{1BFC6891-3841-9748-8112-69F70E9670FA}" srcOrd="0" destOrd="0" presId="urn:microsoft.com/office/officeart/2005/8/layout/bProcess3"/>
    <dgm:cxn modelId="{5579F027-FEDB-4F4D-B7F6-976C4514B2DF}" type="presParOf" srcId="{07C686EE-AEB3-E84A-9144-EA67F1C1AC06}" destId="{D183AF87-1F2C-8C42-AD4D-760C1B56082D}" srcOrd="0" destOrd="0" presId="urn:microsoft.com/office/officeart/2005/8/layout/bProcess3"/>
    <dgm:cxn modelId="{BF43D145-2D41-B842-964B-A59F8E616C0A}" type="presParOf" srcId="{07C686EE-AEB3-E84A-9144-EA67F1C1AC06}" destId="{B62EB011-081E-0F44-90F2-EFCDBA32EAA6}" srcOrd="1" destOrd="0" presId="urn:microsoft.com/office/officeart/2005/8/layout/bProcess3"/>
    <dgm:cxn modelId="{8E58DB12-6B75-4E43-BACF-BC722BCF0660}" type="presParOf" srcId="{B62EB011-081E-0F44-90F2-EFCDBA32EAA6}" destId="{AC66CBC6-9FF9-5F42-9D31-516DD27C1D5E}" srcOrd="0" destOrd="0" presId="urn:microsoft.com/office/officeart/2005/8/layout/bProcess3"/>
    <dgm:cxn modelId="{934FE23F-106D-9B49-B28D-33E1B75B729B}" type="presParOf" srcId="{07C686EE-AEB3-E84A-9144-EA67F1C1AC06}" destId="{8C18A4D3-10A9-4844-A18F-2BDD386A6FF7}" srcOrd="2" destOrd="0" presId="urn:microsoft.com/office/officeart/2005/8/layout/bProcess3"/>
    <dgm:cxn modelId="{DC0B4972-37BB-8348-A7BE-3F49DEB72FB0}" type="presParOf" srcId="{07C686EE-AEB3-E84A-9144-EA67F1C1AC06}" destId="{1BFC6891-3841-9748-8112-69F70E9670FA}" srcOrd="3" destOrd="0" presId="urn:microsoft.com/office/officeart/2005/8/layout/bProcess3"/>
    <dgm:cxn modelId="{5C86EFAF-DC58-EC41-AD8B-9D02D97EF8EF}" type="presParOf" srcId="{1BFC6891-3841-9748-8112-69F70E9670FA}" destId="{6A1A8E10-C5CA-3146-9E5B-E641A332893E}" srcOrd="0" destOrd="0" presId="urn:microsoft.com/office/officeart/2005/8/layout/bProcess3"/>
    <dgm:cxn modelId="{E3E4CDE9-7DCB-8742-932A-43C75B957528}" type="presParOf" srcId="{07C686EE-AEB3-E84A-9144-EA67F1C1AC06}" destId="{D73C18BA-264D-DF44-B3A0-CBDF919D49BA}" srcOrd="4" destOrd="0" presId="urn:microsoft.com/office/officeart/2005/8/layout/bProcess3"/>
    <dgm:cxn modelId="{5BFCA6EC-A6D3-C24D-B29F-8242B60FFB1B}" type="presParOf" srcId="{07C686EE-AEB3-E84A-9144-EA67F1C1AC06}" destId="{F14AE2AF-F131-274F-A422-0ACA27B997A4}" srcOrd="5" destOrd="0" presId="urn:microsoft.com/office/officeart/2005/8/layout/bProcess3"/>
    <dgm:cxn modelId="{0D1537AE-7058-F748-8841-FDD6494E4007}" type="presParOf" srcId="{F14AE2AF-F131-274F-A422-0ACA27B997A4}" destId="{7109D2BA-193C-0045-A66F-69F9AFDEC268}" srcOrd="0" destOrd="0" presId="urn:microsoft.com/office/officeart/2005/8/layout/bProcess3"/>
    <dgm:cxn modelId="{7735E3FD-FC6C-314B-B20E-C578E2747B89}" type="presParOf" srcId="{07C686EE-AEB3-E84A-9144-EA67F1C1AC06}" destId="{34BC25BE-6F4F-4F4D-951B-B1298E677B9F}" srcOrd="6" destOrd="0" presId="urn:microsoft.com/office/officeart/2005/8/layout/bProcess3"/>
    <dgm:cxn modelId="{9CE1F991-D065-3941-9C13-709052BD0510}" type="presParOf" srcId="{07C686EE-AEB3-E84A-9144-EA67F1C1AC06}" destId="{0096A910-3D2F-854D-9735-5BF2BBA2B2E2}" srcOrd="7" destOrd="0" presId="urn:microsoft.com/office/officeart/2005/8/layout/bProcess3"/>
    <dgm:cxn modelId="{8E69C7D0-295C-2246-9DD5-AA68F1E0664C}" type="presParOf" srcId="{0096A910-3D2F-854D-9735-5BF2BBA2B2E2}" destId="{E24F4ECD-72FA-C448-9092-D67692F182A3}" srcOrd="0" destOrd="0" presId="urn:microsoft.com/office/officeart/2005/8/layout/bProcess3"/>
    <dgm:cxn modelId="{8A43F7C7-319B-ED4E-99A6-70A65C9C24B7}" type="presParOf" srcId="{07C686EE-AEB3-E84A-9144-EA67F1C1AC06}" destId="{5E9415EA-578F-9B46-BC1E-08B180F270CF}" srcOrd="8" destOrd="0" presId="urn:microsoft.com/office/officeart/2005/8/layout/bProcess3"/>
    <dgm:cxn modelId="{0F8AFBB2-D510-744D-8D31-82510F6C85A5}" type="presParOf" srcId="{07C686EE-AEB3-E84A-9144-EA67F1C1AC06}" destId="{231288AB-78A7-6947-A6D1-003690D5A90D}" srcOrd="9" destOrd="0" presId="urn:microsoft.com/office/officeart/2005/8/layout/bProcess3"/>
    <dgm:cxn modelId="{90E8C356-CD98-7941-B716-FEA3AADAAAA1}" type="presParOf" srcId="{231288AB-78A7-6947-A6D1-003690D5A90D}" destId="{FB22AFC9-5964-C14C-AE8D-FF209175287B}" srcOrd="0" destOrd="0" presId="urn:microsoft.com/office/officeart/2005/8/layout/bProcess3"/>
    <dgm:cxn modelId="{84AA8ACC-A44B-C741-8ACD-430D6AE8F6AF}" type="presParOf" srcId="{07C686EE-AEB3-E84A-9144-EA67F1C1AC06}" destId="{E680EF84-DAD5-194F-969A-746D1B9DDF21}" srcOrd="10" destOrd="0" presId="urn:microsoft.com/office/officeart/2005/8/layout/bProcess3"/>
    <dgm:cxn modelId="{74329471-1280-0F4C-AD1B-F7BDB6429377}" type="presParOf" srcId="{07C686EE-AEB3-E84A-9144-EA67F1C1AC06}" destId="{DF3DDECF-828B-4D46-BE56-090173E7C320}" srcOrd="11" destOrd="0" presId="urn:microsoft.com/office/officeart/2005/8/layout/bProcess3"/>
    <dgm:cxn modelId="{A8CA1FDB-26F7-9142-936B-3891280FCB2D}" type="presParOf" srcId="{DF3DDECF-828B-4D46-BE56-090173E7C320}" destId="{4ECE4184-DC8F-A04E-B477-CD24AEE2B575}" srcOrd="0" destOrd="0" presId="urn:microsoft.com/office/officeart/2005/8/layout/bProcess3"/>
    <dgm:cxn modelId="{77EF0974-BE81-B842-A37C-DA6DCEB19171}" type="presParOf" srcId="{07C686EE-AEB3-E84A-9144-EA67F1C1AC06}" destId="{E910D6B4-3E74-7042-98E8-A254602782C2}" srcOrd="12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2EB011-081E-0F44-90F2-EFCDBA32EAA6}">
      <dsp:nvSpPr>
        <dsp:cNvPr id="0" name=""/>
        <dsp:cNvSpPr/>
      </dsp:nvSpPr>
      <dsp:spPr>
        <a:xfrm>
          <a:off x="1755337" y="855490"/>
          <a:ext cx="37316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73164" y="45720"/>
              </a:lnTo>
            </a:path>
          </a:pathLst>
        </a:custGeom>
        <a:noFill/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sz="500" kern="1200"/>
        </a:p>
      </dsp:txBody>
      <dsp:txXfrm>
        <a:off x="1931826" y="899191"/>
        <a:ext cx="20188" cy="4037"/>
      </dsp:txXfrm>
    </dsp:sp>
    <dsp:sp modelId="{D183AF87-1F2C-8C42-AD4D-760C1B56082D}">
      <dsp:nvSpPr>
        <dsp:cNvPr id="0" name=""/>
        <dsp:cNvSpPr/>
      </dsp:nvSpPr>
      <dsp:spPr>
        <a:xfrm>
          <a:off x="1638" y="374560"/>
          <a:ext cx="1755498" cy="1053299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900" kern="1200" dirty="0"/>
            <a:t>Praktikum erstellen</a:t>
          </a:r>
          <a:endParaRPr sz="1900" kern="1200" dirty="0"/>
        </a:p>
      </dsp:txBody>
      <dsp:txXfrm>
        <a:off x="1638" y="374560"/>
        <a:ext cx="1755498" cy="1053299"/>
      </dsp:txXfrm>
    </dsp:sp>
    <dsp:sp modelId="{1BFC6891-3841-9748-8112-69F70E9670FA}">
      <dsp:nvSpPr>
        <dsp:cNvPr id="0" name=""/>
        <dsp:cNvSpPr/>
      </dsp:nvSpPr>
      <dsp:spPr>
        <a:xfrm>
          <a:off x="3914601" y="855490"/>
          <a:ext cx="37316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73164" y="45720"/>
              </a:lnTo>
            </a:path>
          </a:pathLst>
        </a:custGeom>
        <a:noFill/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sz="500" kern="1200"/>
        </a:p>
      </dsp:txBody>
      <dsp:txXfrm>
        <a:off x="4091089" y="899191"/>
        <a:ext cx="20188" cy="4037"/>
      </dsp:txXfrm>
    </dsp:sp>
    <dsp:sp modelId="{8C18A4D3-10A9-4844-A18F-2BDD386A6FF7}">
      <dsp:nvSpPr>
        <dsp:cNvPr id="0" name=""/>
        <dsp:cNvSpPr/>
      </dsp:nvSpPr>
      <dsp:spPr>
        <a:xfrm>
          <a:off x="2160902" y="374560"/>
          <a:ext cx="1755498" cy="1053299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900" kern="1200" dirty="0"/>
            <a:t>Kurse eintragen</a:t>
          </a:r>
          <a:endParaRPr sz="1900" kern="1200" dirty="0"/>
        </a:p>
      </dsp:txBody>
      <dsp:txXfrm>
        <a:off x="2160902" y="374560"/>
        <a:ext cx="1755498" cy="1053299"/>
      </dsp:txXfrm>
    </dsp:sp>
    <dsp:sp modelId="{F14AE2AF-F131-274F-A422-0ACA27B997A4}">
      <dsp:nvSpPr>
        <dsp:cNvPr id="0" name=""/>
        <dsp:cNvSpPr/>
      </dsp:nvSpPr>
      <dsp:spPr>
        <a:xfrm>
          <a:off x="6073865" y="855490"/>
          <a:ext cx="37316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73164" y="45720"/>
              </a:lnTo>
            </a:path>
          </a:pathLst>
        </a:custGeom>
        <a:noFill/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sz="500" kern="1200"/>
        </a:p>
      </dsp:txBody>
      <dsp:txXfrm>
        <a:off x="6250353" y="899191"/>
        <a:ext cx="20188" cy="4037"/>
      </dsp:txXfrm>
    </dsp:sp>
    <dsp:sp modelId="{D73C18BA-264D-DF44-B3A0-CBDF919D49BA}">
      <dsp:nvSpPr>
        <dsp:cNvPr id="0" name=""/>
        <dsp:cNvSpPr/>
      </dsp:nvSpPr>
      <dsp:spPr>
        <a:xfrm>
          <a:off x="4320166" y="374560"/>
          <a:ext cx="1755498" cy="1053299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900" kern="1200" dirty="0"/>
            <a:t>Kurse online stellen</a:t>
          </a:r>
          <a:endParaRPr sz="1900" kern="1200" dirty="0"/>
        </a:p>
      </dsp:txBody>
      <dsp:txXfrm>
        <a:off x="4320166" y="374560"/>
        <a:ext cx="1755498" cy="1053299"/>
      </dsp:txXfrm>
    </dsp:sp>
    <dsp:sp modelId="{0096A910-3D2F-854D-9735-5BF2BBA2B2E2}">
      <dsp:nvSpPr>
        <dsp:cNvPr id="0" name=""/>
        <dsp:cNvSpPr/>
      </dsp:nvSpPr>
      <dsp:spPr>
        <a:xfrm>
          <a:off x="879388" y="1426060"/>
          <a:ext cx="6477791" cy="373164"/>
        </a:xfrm>
        <a:custGeom>
          <a:avLst/>
          <a:gdLst/>
          <a:ahLst/>
          <a:cxnLst/>
          <a:rect l="0" t="0" r="0" b="0"/>
          <a:pathLst>
            <a:path>
              <a:moveTo>
                <a:pt x="6477791" y="0"/>
              </a:moveTo>
              <a:lnTo>
                <a:pt x="6477791" y="203682"/>
              </a:lnTo>
              <a:lnTo>
                <a:pt x="0" y="203682"/>
              </a:lnTo>
              <a:lnTo>
                <a:pt x="0" y="373164"/>
              </a:lnTo>
            </a:path>
          </a:pathLst>
        </a:custGeom>
        <a:noFill/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sz="500" kern="1200"/>
        </a:p>
      </dsp:txBody>
      <dsp:txXfrm>
        <a:off x="3956024" y="1610623"/>
        <a:ext cx="324518" cy="4037"/>
      </dsp:txXfrm>
    </dsp:sp>
    <dsp:sp modelId="{34BC25BE-6F4F-4F4D-951B-B1298E677B9F}">
      <dsp:nvSpPr>
        <dsp:cNvPr id="0" name=""/>
        <dsp:cNvSpPr/>
      </dsp:nvSpPr>
      <dsp:spPr>
        <a:xfrm>
          <a:off x="6479430" y="374560"/>
          <a:ext cx="1755498" cy="1053299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900" kern="1200" dirty="0"/>
            <a:t>Wahl der Präferenzen</a:t>
          </a:r>
          <a:endParaRPr sz="1900" kern="1200" dirty="0"/>
        </a:p>
      </dsp:txBody>
      <dsp:txXfrm>
        <a:off x="6479430" y="374560"/>
        <a:ext cx="1755498" cy="1053299"/>
      </dsp:txXfrm>
    </dsp:sp>
    <dsp:sp modelId="{231288AB-78A7-6947-A6D1-003690D5A90D}">
      <dsp:nvSpPr>
        <dsp:cNvPr id="0" name=""/>
        <dsp:cNvSpPr/>
      </dsp:nvSpPr>
      <dsp:spPr>
        <a:xfrm>
          <a:off x="1755337" y="2312554"/>
          <a:ext cx="37316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73164" y="45720"/>
              </a:lnTo>
            </a:path>
          </a:pathLst>
        </a:custGeom>
        <a:noFill/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sz="500" kern="1200"/>
        </a:p>
      </dsp:txBody>
      <dsp:txXfrm>
        <a:off x="1931826" y="2356255"/>
        <a:ext cx="20188" cy="4037"/>
      </dsp:txXfrm>
    </dsp:sp>
    <dsp:sp modelId="{5E9415EA-578F-9B46-BC1E-08B180F270CF}">
      <dsp:nvSpPr>
        <dsp:cNvPr id="0" name=""/>
        <dsp:cNvSpPr/>
      </dsp:nvSpPr>
      <dsp:spPr>
        <a:xfrm>
          <a:off x="1638" y="1831624"/>
          <a:ext cx="1755498" cy="1053299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900" kern="1200" dirty="0"/>
            <a:t>Verteilung in Kurse</a:t>
          </a:r>
          <a:endParaRPr sz="1900" kern="1200" dirty="0"/>
        </a:p>
      </dsp:txBody>
      <dsp:txXfrm>
        <a:off x="1638" y="1831624"/>
        <a:ext cx="1755498" cy="1053299"/>
      </dsp:txXfrm>
    </dsp:sp>
    <dsp:sp modelId="{DF3DDECF-828B-4D46-BE56-090173E7C320}">
      <dsp:nvSpPr>
        <dsp:cNvPr id="0" name=""/>
        <dsp:cNvSpPr/>
      </dsp:nvSpPr>
      <dsp:spPr>
        <a:xfrm>
          <a:off x="3914601" y="2312554"/>
          <a:ext cx="37316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73164" y="45720"/>
              </a:lnTo>
            </a:path>
          </a:pathLst>
        </a:custGeom>
        <a:noFill/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sz="500" kern="1200"/>
        </a:p>
      </dsp:txBody>
      <dsp:txXfrm>
        <a:off x="4091089" y="2356255"/>
        <a:ext cx="20188" cy="4037"/>
      </dsp:txXfrm>
    </dsp:sp>
    <dsp:sp modelId="{E680EF84-DAD5-194F-969A-746D1B9DDF21}">
      <dsp:nvSpPr>
        <dsp:cNvPr id="0" name=""/>
        <dsp:cNvSpPr/>
      </dsp:nvSpPr>
      <dsp:spPr>
        <a:xfrm>
          <a:off x="2160902" y="1831624"/>
          <a:ext cx="1755498" cy="1053299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900" kern="1200" dirty="0"/>
            <a:t>Nach-bearbeitung</a:t>
          </a:r>
          <a:endParaRPr sz="1900" kern="1200" dirty="0"/>
        </a:p>
      </dsp:txBody>
      <dsp:txXfrm>
        <a:off x="2160902" y="1831624"/>
        <a:ext cx="1755498" cy="1053299"/>
      </dsp:txXfrm>
    </dsp:sp>
    <dsp:sp modelId="{E910D6B4-3E74-7042-98E8-A254602782C2}">
      <dsp:nvSpPr>
        <dsp:cNvPr id="0" name=""/>
        <dsp:cNvSpPr/>
      </dsp:nvSpPr>
      <dsp:spPr>
        <a:xfrm>
          <a:off x="4320166" y="1831624"/>
          <a:ext cx="1755498" cy="1053299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900" kern="1200" dirty="0"/>
            <a:t>Mitteilung der Ergebnisse</a:t>
          </a:r>
          <a:endParaRPr sz="1900" kern="1200" dirty="0"/>
        </a:p>
      </dsp:txBody>
      <dsp:txXfrm>
        <a:off x="4320166" y="1831624"/>
        <a:ext cx="1755498" cy="105329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2642F8-4030-468B-846F-DE3B6AB6CE0D}" type="datetimeFigureOut">
              <a:rPr lang="de-DE" smtClean="0"/>
              <a:t>04.02.2018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6AA542-7317-4AC6-A4A4-9C0CA743576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0249628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AB2040-EA4D-4002-BC41-13AC0377AF84}" type="datetimeFigureOut">
              <a:rPr lang="de-DE" smtClean="0"/>
              <a:t>04.02.2018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DADD7A-5464-40FD-B5CC-4CA36D7CC1F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953059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DADD7A-5464-40FD-B5CC-4CA36D7CC1F5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305171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Festes Minimum -&gt; Änderung der Nebenbedingungen notwendig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DADD7A-5464-40FD-B5CC-4CA36D7CC1F5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479234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DADD7A-5464-40FD-B5CC-4CA36D7CC1F5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856693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DADD7A-5464-40FD-B5CC-4CA36D7CC1F5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64039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Überangebot an Kursen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DADD7A-5464-40FD-B5CC-4CA36D7CC1F5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45901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DADD7A-5464-40FD-B5CC-4CA36D7CC1F5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855949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DADD7A-5464-40FD-B5CC-4CA36D7CC1F5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831668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Clr>
                <a:schemeClr val="accent1"/>
              </a:buClr>
              <a:buFont typeface="Arial" charset="0"/>
              <a:buChar char="•"/>
            </a:pPr>
            <a:r>
              <a:rPr lang="de-DE" altLang="de-DE" dirty="0">
                <a:solidFill>
                  <a:srgbClr val="00235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Wünsche </a:t>
            </a:r>
            <a:r>
              <a:rPr lang="de-DE" altLang="de-DE" dirty="0" err="1">
                <a:solidFill>
                  <a:srgbClr val="00235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Anwenderdoku</a:t>
            </a:r>
            <a:r>
              <a:rPr lang="de-DE" altLang="de-DE" dirty="0">
                <a:solidFill>
                  <a:srgbClr val="00235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:</a:t>
            </a:r>
          </a:p>
          <a:p>
            <a:pPr marL="628650" lvl="1" indent="-171450">
              <a:buClr>
                <a:schemeClr val="accent1"/>
              </a:buClr>
              <a:buFont typeface="Arial" charset="0"/>
              <a:buChar char="•"/>
            </a:pPr>
            <a:r>
              <a:rPr lang="de-DE" altLang="de-DE" dirty="0">
                <a:solidFill>
                  <a:srgbClr val="00235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Auswirkung der Generierung neuer Verteilungen</a:t>
            </a:r>
          </a:p>
          <a:p>
            <a:pPr marL="628650" lvl="1" indent="-171450">
              <a:buClr>
                <a:schemeClr val="accent1"/>
              </a:buClr>
              <a:buFont typeface="Arial" charset="0"/>
              <a:buChar char="•"/>
            </a:pPr>
            <a:r>
              <a:rPr lang="de-DE" altLang="de-DE" dirty="0">
                <a:solidFill>
                  <a:srgbClr val="00235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Aufsetzen des Servers</a:t>
            </a:r>
          </a:p>
          <a:p>
            <a:pPr marL="171450" indent="-171450">
              <a:buFont typeface="Arial" charset="0"/>
              <a:buChar char="•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DADD7A-5464-40FD-B5CC-4CA36D7CC1F5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841421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DADD7A-5464-40FD-B5CC-4CA36D7CC1F5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7625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Folienbildplatzhalt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9155" name="Notizenplatzhalt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de-DE" altLang="de-DE" dirty="0"/>
          </a:p>
          <a:p>
            <a:pPr eaLnBrk="1" hangingPunct="1">
              <a:spcBef>
                <a:spcPct val="0"/>
              </a:spcBef>
            </a:pPr>
            <a:endParaRPr lang="de-DE" altLang="de-DE" dirty="0"/>
          </a:p>
        </p:txBody>
      </p:sp>
      <p:sp>
        <p:nvSpPr>
          <p:cNvPr id="45060" name="Foliennummernplatzhalt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C8147D7-5C48-4964-BDFF-0E20BC62054E}" type="slidenum">
              <a:rPr lang="de-DE" altLang="de-DE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19</a:t>
            </a:fld>
            <a:endParaRPr lang="de-DE" altLang="de-DE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60291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DADD7A-5464-40FD-B5CC-4CA36D7CC1F5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486086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Folienbildplatzhalt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9155" name="Notizenplatzhalt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de-DE" altLang="de-DE" dirty="0"/>
              <a:t>Ausdünnen! Text verschieben?!</a:t>
            </a:r>
          </a:p>
        </p:txBody>
      </p:sp>
      <p:sp>
        <p:nvSpPr>
          <p:cNvPr id="45060" name="Foliennummernplatzhalt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C8147D7-5C48-4964-BDFF-0E20BC62054E}" type="slidenum">
              <a:rPr lang="de-DE" altLang="de-DE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</a:t>
            </a:fld>
            <a:endParaRPr lang="de-DE" altLang="de-DE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534646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DADD7A-5464-40FD-B5CC-4CA36D7CC1F5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9374995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Folienbildplatzhalt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9155" name="Notizenplatzhalt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de-DE" altLang="de-DE" dirty="0"/>
              <a:t>Zeit bis vom 22.1. bis 9.2.:  </a:t>
            </a:r>
            <a:r>
              <a:rPr lang="de-DE" altLang="de-DE" dirty="0" err="1"/>
              <a:t>archiv</a:t>
            </a:r>
            <a:r>
              <a:rPr lang="de-DE" altLang="de-DE" dirty="0"/>
              <a:t>, </a:t>
            </a:r>
            <a:r>
              <a:rPr lang="de-DE" altLang="de-DE" dirty="0" err="1"/>
              <a:t>endpräsentation</a:t>
            </a:r>
            <a:r>
              <a:rPr lang="de-DE" altLang="de-DE" dirty="0"/>
              <a:t>, </a:t>
            </a:r>
            <a:r>
              <a:rPr lang="de-DE" altLang="de-DE" dirty="0" err="1"/>
              <a:t>bugfixing</a:t>
            </a:r>
            <a:r>
              <a:rPr lang="de-DE" altLang="de-DE" dirty="0"/>
              <a:t>(…</a:t>
            </a:r>
            <a:r>
              <a:rPr lang="de-DE" altLang="de-DE" dirty="0" err="1"/>
              <a:t>deaktivierung</a:t>
            </a:r>
            <a:r>
              <a:rPr lang="de-DE" altLang="de-DE" dirty="0"/>
              <a:t>, wenn außerhalb der </a:t>
            </a:r>
            <a:r>
              <a:rPr lang="de-DE" altLang="de-DE" dirty="0" err="1"/>
              <a:t>einschreibezeit</a:t>
            </a:r>
            <a:r>
              <a:rPr lang="de-DE" altLang="de-DE"/>
              <a:t>)</a:t>
            </a:r>
            <a:endParaRPr lang="de-DE" altLang="de-DE" dirty="0"/>
          </a:p>
        </p:txBody>
      </p:sp>
      <p:sp>
        <p:nvSpPr>
          <p:cNvPr id="45060" name="Foliennummernplatzhalt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C8147D7-5C48-4964-BDFF-0E20BC62054E}" type="slidenum">
              <a:rPr lang="de-DE" altLang="de-DE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22</a:t>
            </a:fld>
            <a:endParaRPr lang="de-DE" altLang="de-DE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117883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200" dirty="0"/>
              <a:t>(Entität Module können auch für andere Veranstaltungen genutzt werden)</a:t>
            </a:r>
          </a:p>
          <a:p>
            <a:endParaRPr lang="de-DE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dirty="0"/>
              <a:t>Archiv: (Dozenten können ansehen, wie frühere Kurse angelegt wurden)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DADD7A-5464-40FD-B5CC-4CA36D7CC1F5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6416338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DADD7A-5464-40FD-B5CC-4CA36D7CC1F5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35841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DADD7A-5464-40FD-B5CC-4CA36D7CC1F5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8133089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DADD7A-5464-40FD-B5CC-4CA36D7CC1F5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88902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DADD7A-5464-40FD-B5CC-4CA36D7CC1F5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692684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DADD7A-5464-40FD-B5CC-4CA36D7CC1F5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394184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Folienbildplatzhalt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9155" name="Notizenplatzhalt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Zu diesem Praktikumsmodul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gehören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neben generellen Informationen wie Name und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Semes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auch die besonderen Angaben, ab wann Studenten ihre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Präferenzliste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erstellen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können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und zu welchem Zeitpunkt die automatische Verteilung vorgenommen werden soll. </a:t>
            </a:r>
            <a:endParaRPr lang="de-DE" dirty="0"/>
          </a:p>
          <a:p>
            <a:pPr eaLnBrk="1" hangingPunct="1">
              <a:spcBef>
                <a:spcPct val="0"/>
              </a:spcBef>
            </a:pPr>
            <a:endParaRPr lang="de-DE" altLang="de-DE" dirty="0"/>
          </a:p>
          <a:p>
            <a:pPr eaLnBrk="1" hangingPunct="1">
              <a:spcBef>
                <a:spcPct val="0"/>
              </a:spcBef>
            </a:pPr>
            <a:endParaRPr lang="de-DE" altLang="de-DE" dirty="0"/>
          </a:p>
        </p:txBody>
      </p:sp>
      <p:sp>
        <p:nvSpPr>
          <p:cNvPr id="45060" name="Foliennummernplatzhalt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C8147D7-5C48-4964-BDFF-0E20BC62054E}" type="slidenum">
              <a:rPr lang="de-DE" altLang="de-DE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</a:t>
            </a:fld>
            <a:endParaRPr lang="de-DE" altLang="de-DE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54476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DADD7A-5464-40FD-B5CC-4CA36D7CC1F5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38440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DADD7A-5464-40FD-B5CC-4CA36D7CC1F5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964905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DADD7A-5464-40FD-B5CC-4CA36D7CC1F5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846856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DADD7A-5464-40FD-B5CC-4CA36D7CC1F5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324240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sse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 userDrawn="1"/>
        </p:nvSpPr>
        <p:spPr>
          <a:xfrm flipV="1">
            <a:off x="-2" y="4493881"/>
            <a:ext cx="9144001" cy="45719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extplatzhalter 24"/>
          <p:cNvSpPr>
            <a:spLocks noGrp="1"/>
          </p:cNvSpPr>
          <p:nvPr>
            <p:ph type="body" sz="quarter" idx="11" hasCustomPrompt="1"/>
          </p:nvPr>
        </p:nvSpPr>
        <p:spPr>
          <a:xfrm>
            <a:off x="2999580" y="4719770"/>
            <a:ext cx="5688013" cy="144000"/>
          </a:xfrm>
        </p:spPr>
        <p:txBody>
          <a:bodyPr>
            <a:noAutofit/>
          </a:bodyPr>
          <a:lstStyle>
            <a:lvl1pPr marL="0" indent="0" algn="r">
              <a:buFontTx/>
              <a:buNone/>
              <a:defRPr lang="de-DE" sz="1000" baseline="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defRPr>
            </a:lvl1pPr>
          </a:lstStyle>
          <a:p>
            <a:r>
              <a:rPr lang="de-DE" dirty="0"/>
              <a:t>Christoph Keiner, Christoph Staudt, Ingo Schäfer, Matthias Reuse</a:t>
            </a:r>
          </a:p>
        </p:txBody>
      </p:sp>
      <p:sp>
        <p:nvSpPr>
          <p:cNvPr id="6" name="Textplatzhalter 24"/>
          <p:cNvSpPr txBox="1">
            <a:spLocks/>
          </p:cNvSpPr>
          <p:nvPr userDrawn="1"/>
        </p:nvSpPr>
        <p:spPr>
          <a:xfrm>
            <a:off x="3521641" y="4884574"/>
            <a:ext cx="5165952" cy="15420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de-DE" sz="1000" kern="1200" baseline="0" dirty="0">
                <a:solidFill>
                  <a:schemeClr val="tx2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822FCD78-D96D-4F80-9AD7-6954839C45E1}" type="slidenum">
              <a:rPr lang="de-DE" smtClean="0">
                <a:solidFill>
                  <a:srgbClr val="002F5D"/>
                </a:solidFill>
                <a:latin typeface="Roboto Condensed" pitchFamily="2" charset="0"/>
                <a:ea typeface="Roboto Condensed" pitchFamily="2" charset="0"/>
              </a:rPr>
              <a:pPr>
                <a:defRPr/>
              </a:pPr>
              <a:t>‹Nr.›</a:t>
            </a:fld>
            <a:endParaRPr lang="de-DE" dirty="0">
              <a:solidFill>
                <a:srgbClr val="002F5D"/>
              </a:solidFill>
              <a:latin typeface="Roboto Condensed" pitchFamily="2" charset="0"/>
              <a:ea typeface="Roboto Condense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644152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nderseite für große Grafi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 userDrawn="1"/>
        </p:nvSpPr>
        <p:spPr>
          <a:xfrm>
            <a:off x="0" y="4312920"/>
            <a:ext cx="9144000" cy="8915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3822" y="4644000"/>
            <a:ext cx="1045904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27262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 flipV="1">
            <a:off x="-1" y="4500000"/>
            <a:ext cx="4590000" cy="39600"/>
          </a:xfrm>
          <a:prstGeom prst="rect">
            <a:avLst/>
          </a:prstGeom>
          <a:solidFill>
            <a:srgbClr val="BD9F21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8" name="Grafik 7"/>
          <p:cNvPicPr preferRelativeResize="0"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4382" y="4500000"/>
            <a:ext cx="4572000" cy="39600"/>
          </a:xfrm>
          <a:prstGeom prst="rect">
            <a:avLst/>
          </a:prstGeom>
        </p:spPr>
      </p:pic>
      <p:sp>
        <p:nvSpPr>
          <p:cNvPr id="9" name="Textplatzhalter 24"/>
          <p:cNvSpPr txBox="1">
            <a:spLocks/>
          </p:cNvSpPr>
          <p:nvPr userDrawn="1"/>
        </p:nvSpPr>
        <p:spPr>
          <a:xfrm>
            <a:off x="2999580" y="4722575"/>
            <a:ext cx="5688013" cy="144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r" defTabSz="914400" rtl="0" eaLnBrk="1" latinLnBrk="0" hangingPunct="1">
              <a:spcBef>
                <a:spcPct val="20000"/>
              </a:spcBef>
              <a:buFontTx/>
              <a:buNone/>
              <a:defRPr lang="de-DE" sz="1000" kern="12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>
                <a:solidFill>
                  <a:srgbClr val="FFFFFF"/>
                </a:solidFill>
              </a:rPr>
              <a:t>Name des Referenten, Funktion</a:t>
            </a:r>
          </a:p>
        </p:txBody>
      </p:sp>
      <p:sp>
        <p:nvSpPr>
          <p:cNvPr id="10" name="Textplatzhalter 24"/>
          <p:cNvSpPr txBox="1">
            <a:spLocks/>
          </p:cNvSpPr>
          <p:nvPr userDrawn="1"/>
        </p:nvSpPr>
        <p:spPr>
          <a:xfrm>
            <a:off x="3521641" y="4884574"/>
            <a:ext cx="5165952" cy="15420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de-DE" sz="1000" kern="1200" baseline="0" dirty="0">
                <a:solidFill>
                  <a:schemeClr val="tx2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822FCD78-D96D-4F80-9AD7-6954839C45E1}" type="slidenum">
              <a:rPr lang="de-DE" smtClean="0">
                <a:solidFill>
                  <a:schemeClr val="bg1"/>
                </a:solidFill>
                <a:latin typeface="Roboto Condensed" pitchFamily="2" charset="0"/>
                <a:ea typeface="Roboto Condensed" pitchFamily="2" charset="0"/>
              </a:rPr>
              <a:pPr>
                <a:defRPr/>
              </a:pPr>
              <a:t>‹Nr.›</a:t>
            </a:fld>
            <a:r>
              <a:rPr lang="de-DE" dirty="0">
                <a:solidFill>
                  <a:schemeClr val="bg1"/>
                </a:solidFill>
                <a:latin typeface="Roboto Condensed" pitchFamily="2" charset="0"/>
                <a:ea typeface="Roboto Condensed" pitchFamily="2" charset="0"/>
              </a:rPr>
              <a:t> / 15</a:t>
            </a:r>
          </a:p>
        </p:txBody>
      </p:sp>
    </p:spTree>
    <p:extLst>
      <p:ext uri="{BB962C8B-B14F-4D97-AF65-F5344CB8AC3E}">
        <p14:creationId xmlns:p14="http://schemas.microsoft.com/office/powerpoint/2010/main" val="1910463079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4312920"/>
            <a:ext cx="9144000" cy="8915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8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3822" y="4644000"/>
            <a:ext cx="1045904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74662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187565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»Fünfte Ebene mit Anführungszeichen«</a:t>
            </a:r>
          </a:p>
        </p:txBody>
      </p:sp>
      <p:sp>
        <p:nvSpPr>
          <p:cNvPr id="11" name="Rechteck 10"/>
          <p:cNvSpPr/>
          <p:nvPr userDrawn="1"/>
        </p:nvSpPr>
        <p:spPr>
          <a:xfrm>
            <a:off x="-1" y="4500000"/>
            <a:ext cx="9144000" cy="64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3822" y="4644000"/>
            <a:ext cx="1045904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45297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4" r:id="rId2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2800" kern="1200" spc="20" baseline="0">
          <a:solidFill>
            <a:schemeClr val="tx1"/>
          </a:solidFill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buFontTx/>
        <a:buNone/>
        <a:defRPr sz="2200" kern="1200">
          <a:solidFill>
            <a:schemeClr val="tx1"/>
          </a:solidFill>
          <a:latin typeface="Roboto Condensed" pitchFamily="2" charset="0"/>
          <a:ea typeface="Roboto Condensed" pitchFamily="2" charset="0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Roboto Condensed" pitchFamily="2" charset="0"/>
          <a:ea typeface="Roboto Condensed" pitchFamily="2" charset="0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accent3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Roboto Condensed" pitchFamily="2" charset="0"/>
          <a:ea typeface="Roboto Condensed" pitchFamily="2" charset="0"/>
          <a:cs typeface="+mn-cs"/>
        </a:defRPr>
      </a:lvl3pPr>
      <a:lvl4pPr marL="1371600" indent="0" algn="l" defTabSz="914400" rtl="0" eaLnBrk="1" latinLnBrk="0" hangingPunct="1">
        <a:spcBef>
          <a:spcPct val="20000"/>
        </a:spcBef>
        <a:buFontTx/>
        <a:buNone/>
        <a:defRPr sz="1100" kern="1200">
          <a:solidFill>
            <a:schemeClr val="tx1"/>
          </a:solidFill>
          <a:latin typeface="Roboto Condensed" pitchFamily="2" charset="0"/>
          <a:ea typeface="Roboto Condensed" pitchFamily="2" charset="0"/>
          <a:cs typeface="+mn-cs"/>
        </a:defRPr>
      </a:lvl4pPr>
      <a:lvl5pPr marL="1828800" indent="0" algn="l" defTabSz="914400" rtl="0" eaLnBrk="1" latinLnBrk="0" hangingPunct="1">
        <a:spcBef>
          <a:spcPct val="20000"/>
        </a:spcBef>
        <a:buFont typeface="Arial" panose="020B0604020202020204" pitchFamily="34" charset="0"/>
        <a:buNone/>
        <a:defRPr sz="900" kern="1200">
          <a:solidFill>
            <a:schemeClr val="tx1"/>
          </a:solidFill>
          <a:latin typeface="Roboto Condensed" pitchFamily="2" charset="0"/>
          <a:ea typeface="Roboto Condensed" pitchFamily="2" charset="0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>
          <a:xfrm>
            <a:off x="-1" y="4500000"/>
            <a:ext cx="9144000" cy="648000"/>
          </a:xfrm>
          <a:prstGeom prst="rect">
            <a:avLst/>
          </a:prstGeom>
          <a:solidFill>
            <a:srgbClr val="002F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" name="Picture 2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3822" y="4644000"/>
            <a:ext cx="1045904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T:\mav\Corporate Design\Originaldaten\CD_FSU\Logo\! Redesign_Logo\Logo NEU\Uni_Schriftzug_weiss.png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134" y="4644000"/>
            <a:ext cx="1046768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itelplatzhalter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19" name="Textplatzhalt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187565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marL="0" lvl="0" indent="0" algn="l" defTabSz="914400" rtl="0" eaLnBrk="1" latinLnBrk="0" hangingPunct="1">
              <a:spcBef>
                <a:spcPct val="20000"/>
              </a:spcBef>
              <a:buFontTx/>
              <a:buNone/>
            </a:pPr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»Fünfte Ebene mit Anführungszeichen«</a:t>
            </a:r>
          </a:p>
        </p:txBody>
      </p:sp>
    </p:spTree>
    <p:extLst>
      <p:ext uri="{BB962C8B-B14F-4D97-AF65-F5344CB8AC3E}">
        <p14:creationId xmlns:p14="http://schemas.microsoft.com/office/powerpoint/2010/main" val="31988439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2800" kern="1200" spc="10" baseline="0">
          <a:solidFill>
            <a:srgbClr val="002F5D"/>
          </a:solidFill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lang="de-DE" sz="2200" kern="1200" dirty="0" smtClean="0">
          <a:solidFill>
            <a:srgbClr val="002F5D"/>
          </a:solidFill>
          <a:latin typeface="Roboto Condensed" pitchFamily="2" charset="0"/>
          <a:ea typeface="Roboto Condensed" pitchFamily="2" charset="0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rgbClr val="002F5D"/>
          </a:solidFill>
          <a:latin typeface="Roboto Condensed" pitchFamily="2" charset="0"/>
          <a:ea typeface="Roboto Condensed" pitchFamily="2" charset="0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400" kern="1200">
          <a:solidFill>
            <a:srgbClr val="002F5D"/>
          </a:solidFill>
          <a:latin typeface="Roboto Condensed" pitchFamily="2" charset="0"/>
          <a:ea typeface="Roboto Condensed" pitchFamily="2" charset="0"/>
          <a:cs typeface="+mn-cs"/>
        </a:defRPr>
      </a:lvl3pPr>
      <a:lvl4pPr marL="1371600" indent="0" algn="l" defTabSz="914400" rtl="0" eaLnBrk="1" latinLnBrk="0" hangingPunct="1">
        <a:spcBef>
          <a:spcPct val="20000"/>
        </a:spcBef>
        <a:buFont typeface="Arial" panose="020B0604020202020204" pitchFamily="34" charset="0"/>
        <a:buNone/>
        <a:defRPr sz="1100" kern="1200">
          <a:solidFill>
            <a:srgbClr val="002F5D"/>
          </a:solidFill>
          <a:latin typeface="Roboto Condensed" pitchFamily="2" charset="0"/>
          <a:ea typeface="Roboto Condensed" pitchFamily="2" charset="0"/>
          <a:cs typeface="+mn-cs"/>
        </a:defRPr>
      </a:lvl4pPr>
      <a:lvl5pPr marL="1828800" indent="0" algn="l" defTabSz="914400" rtl="0" eaLnBrk="1" latinLnBrk="0" hangingPunct="1">
        <a:spcBef>
          <a:spcPct val="20000"/>
        </a:spcBef>
        <a:buFont typeface="Arial" panose="020B0604020202020204" pitchFamily="34" charset="0"/>
        <a:buNone/>
        <a:defRPr sz="900" kern="1200">
          <a:solidFill>
            <a:srgbClr val="002F5D"/>
          </a:solidFill>
          <a:latin typeface="Roboto Condensed" pitchFamily="2" charset="0"/>
          <a:ea typeface="Roboto Condensed" pitchFamily="2" charset="0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7" Type="http://schemas.openxmlformats.org/officeDocument/2006/relationships/image" Target="../media/image30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jpeg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eg"/><Relationship Id="rId3" Type="http://schemas.openxmlformats.org/officeDocument/2006/relationships/image" Target="../media/image31.jpeg"/><Relationship Id="rId7" Type="http://schemas.openxmlformats.org/officeDocument/2006/relationships/image" Target="../media/image35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jpeg"/><Relationship Id="rId5" Type="http://schemas.openxmlformats.org/officeDocument/2006/relationships/image" Target="../media/image33.jpeg"/><Relationship Id="rId4" Type="http://schemas.openxmlformats.org/officeDocument/2006/relationships/image" Target="../media/image32.jpeg"/><Relationship Id="rId9" Type="http://schemas.openxmlformats.org/officeDocument/2006/relationships/image" Target="../media/image37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7" Type="http://schemas.openxmlformats.org/officeDocument/2006/relationships/image" Target="../media/image43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jpeg"/><Relationship Id="rId5" Type="http://schemas.openxmlformats.org/officeDocument/2006/relationships/image" Target="../media/image41.jpeg"/><Relationship Id="rId4" Type="http://schemas.openxmlformats.org/officeDocument/2006/relationships/image" Target="../media/image40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44.png"/><Relationship Id="rId4" Type="http://schemas.openxmlformats.org/officeDocument/2006/relationships/image" Target="../media/image1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emf"/><Relationship Id="rId3" Type="http://schemas.openxmlformats.org/officeDocument/2006/relationships/image" Target="../media/image5.emf"/><Relationship Id="rId7" Type="http://schemas.openxmlformats.org/officeDocument/2006/relationships/image" Target="../media/image9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emf"/><Relationship Id="rId11" Type="http://schemas.openxmlformats.org/officeDocument/2006/relationships/image" Target="../media/image13.png"/><Relationship Id="rId5" Type="http://schemas.openxmlformats.org/officeDocument/2006/relationships/image" Target="../media/image7.emf"/><Relationship Id="rId10" Type="http://schemas.openxmlformats.org/officeDocument/2006/relationships/image" Target="../media/image12.tiff"/><Relationship Id="rId4" Type="http://schemas.openxmlformats.org/officeDocument/2006/relationships/image" Target="../media/image6.png"/><Relationship Id="rId9" Type="http://schemas.openxmlformats.org/officeDocument/2006/relationships/image" Target="../media/image11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/>
        </p:nvSpPr>
        <p:spPr>
          <a:xfrm>
            <a:off x="468312" y="2118361"/>
            <a:ext cx="4103687" cy="1718628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/>
          <p:cNvSpPr txBox="1"/>
          <p:nvPr/>
        </p:nvSpPr>
        <p:spPr>
          <a:xfrm>
            <a:off x="701400" y="2482530"/>
            <a:ext cx="5453594" cy="102758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de-DE" sz="2000" b="1" dirty="0"/>
              <a:t>Eine webbasierte Plattform zur Einschreibung und Verwaltung des </a:t>
            </a:r>
            <a:r>
              <a:rPr lang="de-DE" sz="2000" b="1" dirty="0" err="1"/>
              <a:t>Empiriepraktikums</a:t>
            </a:r>
            <a:r>
              <a:rPr lang="de-DE" sz="2000" b="1" dirty="0"/>
              <a:t> an der FSU Jena</a:t>
            </a:r>
          </a:p>
          <a:p>
            <a:endParaRPr lang="de-DE" sz="900" dirty="0"/>
          </a:p>
          <a:p>
            <a:r>
              <a:rPr lang="de-DE" sz="1400" dirty="0">
                <a:solidFill>
                  <a:srgbClr val="002F5D"/>
                </a:solidFill>
                <a:ea typeface="Roboto Condensed" panose="02000000000000000000" pitchFamily="2" charset="0"/>
                <a:cs typeface="Roboto Condensed" panose="02000000000000000000" pitchFamily="2" charset="0"/>
              </a:rPr>
              <a:t>SWEP Team 1 </a:t>
            </a:r>
            <a:r>
              <a:rPr lang="de-DE" sz="1400" dirty="0" err="1">
                <a:solidFill>
                  <a:srgbClr val="002F5D"/>
                </a:solidFill>
                <a:ea typeface="Roboto Condensed" panose="02000000000000000000" pitchFamily="2" charset="0"/>
                <a:cs typeface="Roboto Condensed" panose="02000000000000000000" pitchFamily="2" charset="0"/>
              </a:rPr>
              <a:t>BWolfJena</a:t>
            </a:r>
            <a:endParaRPr lang="de-DE" sz="1400" dirty="0">
              <a:solidFill>
                <a:srgbClr val="002F5D"/>
              </a:solidFill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cxnSp>
        <p:nvCxnSpPr>
          <p:cNvPr id="9" name="Gerade Verbindung 8"/>
          <p:cNvCxnSpPr/>
          <p:nvPr/>
        </p:nvCxnSpPr>
        <p:spPr>
          <a:xfrm>
            <a:off x="701401" y="2364840"/>
            <a:ext cx="455612" cy="0"/>
          </a:xfrm>
          <a:prstGeom prst="line">
            <a:avLst/>
          </a:prstGeom>
          <a:ln w="44450">
            <a:solidFill>
              <a:srgbClr val="002F5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Bild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9834" y="194720"/>
            <a:ext cx="5143500" cy="5143500"/>
          </a:xfrm>
          <a:prstGeom prst="rect">
            <a:avLst/>
          </a:prstGeom>
        </p:spPr>
      </p:pic>
      <p:sp>
        <p:nvSpPr>
          <p:cNvPr id="11" name="Textplatzhalter 3"/>
          <p:cNvSpPr>
            <a:spLocks noGrp="1"/>
          </p:cNvSpPr>
          <p:nvPr>
            <p:ph type="body" sz="quarter" idx="11"/>
          </p:nvPr>
        </p:nvSpPr>
        <p:spPr>
          <a:xfrm>
            <a:off x="2999580" y="4719770"/>
            <a:ext cx="5688013" cy="144000"/>
          </a:xfrm>
        </p:spPr>
        <p:txBody>
          <a:bodyPr/>
          <a:lstStyle/>
          <a:p>
            <a:r>
              <a:rPr lang="de-DE" dirty="0"/>
              <a:t>Christoph Keiner, Christoph Staudt, Ingo Schäfer, Matthias Reuse</a:t>
            </a:r>
          </a:p>
        </p:txBody>
      </p:sp>
    </p:spTree>
    <p:extLst>
      <p:ext uri="{BB962C8B-B14F-4D97-AF65-F5344CB8AC3E}">
        <p14:creationId xmlns:p14="http://schemas.microsoft.com/office/powerpoint/2010/main" val="9815042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Gerade Verbindung 8"/>
          <p:cNvCxnSpPr/>
          <p:nvPr/>
        </p:nvCxnSpPr>
        <p:spPr>
          <a:xfrm>
            <a:off x="391874" y="226158"/>
            <a:ext cx="442769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/>
          <p:cNvSpPr txBox="1"/>
          <p:nvPr/>
        </p:nvSpPr>
        <p:spPr>
          <a:xfrm>
            <a:off x="391872" y="334279"/>
            <a:ext cx="7057551" cy="4221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de-DE" sz="2400" dirty="0">
                <a:latin typeface="Palatino Linotype" panose="02040502050505030304" pitchFamily="18" charset="0"/>
              </a:rPr>
              <a:t>Verteilungsalgorithmus - Varianten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E1916A6D-4A04-4ACB-9EF3-534B92C24F1F}"/>
              </a:ext>
            </a:extLst>
          </p:cNvPr>
          <p:cNvSpPr txBox="1"/>
          <p:nvPr/>
        </p:nvSpPr>
        <p:spPr>
          <a:xfrm>
            <a:off x="451989" y="931498"/>
            <a:ext cx="5638418" cy="415648"/>
          </a:xfrm>
          <a:prstGeom prst="rect">
            <a:avLst/>
          </a:prstGeom>
          <a:noFill/>
        </p:spPr>
        <p:txBody>
          <a:bodyPr wrap="square" lIns="0" tIns="0" rIns="0" bIns="0" numCol="1" spcCol="0" rtlCol="0">
            <a:noAutofit/>
          </a:bodyPr>
          <a:lstStyle/>
          <a:p>
            <a:pPr marL="171450" indent="-171450">
              <a:buClr>
                <a:schemeClr val="accent1"/>
              </a:buClr>
              <a:buFont typeface="Arial" charset="0"/>
              <a:buChar char="•"/>
            </a:pPr>
            <a:r>
              <a:rPr lang="de-DE" altLang="de-DE" dirty="0">
                <a:solidFill>
                  <a:srgbClr val="00235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Festes Minimum: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F20D40EF-8AC8-4093-B1DB-ACB51AAC5CD8}"/>
              </a:ext>
            </a:extLst>
          </p:cNvPr>
          <p:cNvSpPr txBox="1"/>
          <p:nvPr/>
        </p:nvSpPr>
        <p:spPr>
          <a:xfrm>
            <a:off x="451989" y="3005304"/>
            <a:ext cx="5638418" cy="468414"/>
          </a:xfrm>
          <a:prstGeom prst="rect">
            <a:avLst/>
          </a:prstGeom>
          <a:noFill/>
        </p:spPr>
        <p:txBody>
          <a:bodyPr wrap="square" lIns="0" tIns="0" rIns="0" bIns="0" numCol="1" spcCol="0" rtlCol="0">
            <a:noAutofit/>
          </a:bodyPr>
          <a:lstStyle/>
          <a:p>
            <a:pPr marL="171450" indent="-171450">
              <a:buClr>
                <a:schemeClr val="accent1"/>
              </a:buClr>
              <a:buFont typeface="Arial" charset="0"/>
              <a:buChar char="•"/>
            </a:pPr>
            <a:r>
              <a:rPr lang="de-DE" altLang="de-DE" dirty="0">
                <a:solidFill>
                  <a:srgbClr val="00235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Betrachtung der Varianz: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B8A27DCC-F892-431F-B85E-DFA303676D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913" y="3324313"/>
            <a:ext cx="7228297" cy="915412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82959120-A043-4775-994B-030E7E4561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028" y="1316668"/>
            <a:ext cx="3974410" cy="580286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F578B1D8-CA22-4BC5-924B-657220D279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9880" y="2111345"/>
            <a:ext cx="3975107" cy="671618"/>
          </a:xfrm>
          <a:prstGeom prst="rect">
            <a:avLst/>
          </a:prstGeom>
        </p:spPr>
      </p:pic>
      <p:sp>
        <p:nvSpPr>
          <p:cNvPr id="6" name="Textplatzhalter 5">
            <a:extLst>
              <a:ext uri="{FF2B5EF4-FFF2-40B4-BE49-F238E27FC236}">
                <a16:creationId xmlns:a16="http://schemas.microsoft.com/office/drawing/2014/main" id="{05C5F8EF-B73A-480D-9F16-33F1AE0BFAC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Christoph Keiner, Christoph Staudt, Ingo Schäfer, Matthias Reuse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052471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Gerade Verbindung 8"/>
          <p:cNvCxnSpPr/>
          <p:nvPr/>
        </p:nvCxnSpPr>
        <p:spPr>
          <a:xfrm>
            <a:off x="391874" y="226158"/>
            <a:ext cx="442769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/>
          <p:cNvSpPr txBox="1"/>
          <p:nvPr/>
        </p:nvSpPr>
        <p:spPr>
          <a:xfrm>
            <a:off x="391872" y="334279"/>
            <a:ext cx="7057551" cy="4221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de-DE" sz="2400" dirty="0">
                <a:latin typeface="Palatino Linotype" panose="02040502050505030304" pitchFamily="18" charset="0"/>
              </a:rPr>
              <a:t>Verteilungsalgorithmus - Ergebnisübersicht</a:t>
            </a:r>
          </a:p>
        </p:txBody>
      </p:sp>
      <p:sp>
        <p:nvSpPr>
          <p:cNvPr id="12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Christoph Keiner, Christoph Staudt, Ingo Schäfer, Matthias Reuse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1321D805-F43E-4490-A705-E7D60BD98F02}"/>
              </a:ext>
            </a:extLst>
          </p:cNvPr>
          <p:cNvSpPr txBox="1"/>
          <p:nvPr/>
        </p:nvSpPr>
        <p:spPr>
          <a:xfrm>
            <a:off x="457125" y="835463"/>
            <a:ext cx="6189175" cy="669487"/>
          </a:xfrm>
          <a:prstGeom prst="rect">
            <a:avLst/>
          </a:prstGeom>
          <a:noFill/>
        </p:spPr>
        <p:txBody>
          <a:bodyPr wrap="square" lIns="0" tIns="0" rIns="0" bIns="0" numCol="1" spcCol="0" rtlCol="0">
            <a:noAutofit/>
          </a:bodyPr>
          <a:lstStyle/>
          <a:p>
            <a:pPr marL="171450" indent="-171450">
              <a:buClr>
                <a:schemeClr val="accent1"/>
              </a:buClr>
              <a:buFont typeface="Arial" charset="0"/>
              <a:buChar char="•"/>
            </a:pPr>
            <a:r>
              <a:rPr lang="de-DE" altLang="de-DE" dirty="0">
                <a:solidFill>
                  <a:srgbClr val="00235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Künstlicher Datensatz: </a:t>
            </a:r>
            <a:r>
              <a:rPr lang="de-DE" altLang="de-DE" b="1" dirty="0">
                <a:solidFill>
                  <a:srgbClr val="00235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Gleichverteilung</a:t>
            </a:r>
          </a:p>
          <a:p>
            <a:pPr marL="628650" lvl="1" indent="-171450">
              <a:buClr>
                <a:schemeClr val="accent1"/>
              </a:buClr>
              <a:buFont typeface="Arial" charset="0"/>
              <a:buChar char="•"/>
            </a:pPr>
            <a:r>
              <a:rPr lang="de-DE" altLang="de-DE" dirty="0">
                <a:solidFill>
                  <a:srgbClr val="00235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130 Studenten, 15 Kurse, Maximale Teilnehmerzahl 10</a:t>
            </a:r>
          </a:p>
          <a:p>
            <a:pPr marL="171450" indent="-171450">
              <a:buClr>
                <a:schemeClr val="accent1"/>
              </a:buClr>
              <a:buFont typeface="Arial" charset="0"/>
              <a:buChar char="•"/>
            </a:pPr>
            <a:endParaRPr lang="de-DE" altLang="de-DE" dirty="0">
              <a:solidFill>
                <a:srgbClr val="002350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5FAED22A-D5F1-4546-977F-7A26D13DA67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1691" y="1951044"/>
            <a:ext cx="2229555" cy="2229555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6CEC3D0C-591F-4353-9161-4D0CB716061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1246" y="1951043"/>
            <a:ext cx="2229555" cy="2229555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2F5143BE-B2BC-49CB-8679-339721DE81B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9182" y="0"/>
            <a:ext cx="1913681" cy="1913681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3E6580BD-FEC6-42D6-8993-F4FD3F905C0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731" y="1951045"/>
            <a:ext cx="2229555" cy="2229555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B8C25E72-4FA3-40AA-9B7B-EBD68D02C61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86" y="1951045"/>
            <a:ext cx="2229555" cy="2229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4800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Gerade Verbindung 8"/>
          <p:cNvCxnSpPr/>
          <p:nvPr/>
        </p:nvCxnSpPr>
        <p:spPr>
          <a:xfrm>
            <a:off x="391874" y="226158"/>
            <a:ext cx="442769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/>
          <p:cNvSpPr txBox="1"/>
          <p:nvPr/>
        </p:nvSpPr>
        <p:spPr>
          <a:xfrm>
            <a:off x="391872" y="334279"/>
            <a:ext cx="7057551" cy="4221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de-DE" sz="2400" dirty="0">
                <a:latin typeface="Palatino Linotype" panose="02040502050505030304" pitchFamily="18" charset="0"/>
              </a:rPr>
              <a:t>Verteilungsalgorithmus - Ergebnisübersicht</a:t>
            </a:r>
          </a:p>
        </p:txBody>
      </p:sp>
      <p:sp>
        <p:nvSpPr>
          <p:cNvPr id="12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Christoph Keiner, Christoph Staudt, Ingo Schäfer, Matthias Reuse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1321D805-F43E-4490-A705-E7D60BD98F02}"/>
              </a:ext>
            </a:extLst>
          </p:cNvPr>
          <p:cNvSpPr txBox="1"/>
          <p:nvPr/>
        </p:nvSpPr>
        <p:spPr>
          <a:xfrm>
            <a:off x="457125" y="835463"/>
            <a:ext cx="6189175" cy="669487"/>
          </a:xfrm>
          <a:prstGeom prst="rect">
            <a:avLst/>
          </a:prstGeom>
          <a:noFill/>
        </p:spPr>
        <p:txBody>
          <a:bodyPr wrap="square" lIns="0" tIns="0" rIns="0" bIns="0" numCol="1" spcCol="0" rtlCol="0">
            <a:noAutofit/>
          </a:bodyPr>
          <a:lstStyle/>
          <a:p>
            <a:pPr marL="171450" indent="-171450">
              <a:buClr>
                <a:schemeClr val="accent1"/>
              </a:buClr>
              <a:buFont typeface="Arial" charset="0"/>
              <a:buChar char="•"/>
            </a:pPr>
            <a:r>
              <a:rPr lang="de-DE" altLang="de-DE" dirty="0">
                <a:solidFill>
                  <a:srgbClr val="00235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Künstlicher Datensatz: </a:t>
            </a:r>
            <a:r>
              <a:rPr lang="de-DE" altLang="de-DE" b="1" dirty="0">
                <a:solidFill>
                  <a:srgbClr val="00235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Normalverteilung</a:t>
            </a:r>
          </a:p>
          <a:p>
            <a:pPr marL="628650" lvl="1" indent="-171450">
              <a:buClr>
                <a:schemeClr val="accent1"/>
              </a:buClr>
              <a:buFont typeface="Arial" charset="0"/>
              <a:buChar char="•"/>
            </a:pPr>
            <a:r>
              <a:rPr lang="de-DE" altLang="de-DE" dirty="0">
                <a:solidFill>
                  <a:srgbClr val="00235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130 Studenten, 15 Kurse, Maximale Teilnehmerzahl 10</a:t>
            </a:r>
          </a:p>
          <a:p>
            <a:pPr marL="628650" lvl="1" indent="-171450">
              <a:buClr>
                <a:schemeClr val="accent1"/>
              </a:buClr>
              <a:buFont typeface="Arial" charset="0"/>
              <a:buChar char="•"/>
            </a:pPr>
            <a:endParaRPr lang="de-DE" altLang="de-DE" dirty="0">
              <a:solidFill>
                <a:srgbClr val="002350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DC5B125-19F2-446B-9612-3534C7EA90B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606" y="1539354"/>
            <a:ext cx="1488800" cy="148880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A1A3CA79-3F08-4F3F-A2F3-6185DC0A90E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606" y="2986810"/>
            <a:ext cx="1488800" cy="1488800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44A2C92F-3CC7-40AC-B16B-8661600072F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0680" y="1498010"/>
            <a:ext cx="1488800" cy="1488800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689E7D90-1242-4C91-B935-5797E3E029A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0680" y="2993750"/>
            <a:ext cx="1488800" cy="1488800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48DB4A77-2B5A-4AA7-BF1B-A187B599549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9754" y="1539354"/>
            <a:ext cx="1488800" cy="1488800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8ACA5241-2962-4D48-A26C-3BA573DC961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9754" y="2986810"/>
            <a:ext cx="1488800" cy="1488800"/>
          </a:xfrm>
          <a:prstGeom prst="rect">
            <a:avLst/>
          </a:prstGeom>
        </p:spPr>
      </p:pic>
      <p:pic>
        <p:nvPicPr>
          <p:cNvPr id="35" name="Grafik 34">
            <a:extLst>
              <a:ext uri="{FF2B5EF4-FFF2-40B4-BE49-F238E27FC236}">
                <a16:creationId xmlns:a16="http://schemas.microsoft.com/office/drawing/2014/main" id="{0DC751D8-79D6-45DD-AEEA-4731A262EEC3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9182" y="0"/>
            <a:ext cx="1913681" cy="1913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7843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6EFF7417-15CD-4780-AA57-C5D27882052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44140"/>
            <a:ext cx="2491740" cy="2491740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75725881-7451-45D7-A695-D6A006631FE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9132" y="0"/>
            <a:ext cx="2491740" cy="2491740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778555D9-1AE2-41EC-BB30-5E8EA9AFA75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9132" y="2644140"/>
            <a:ext cx="2491740" cy="2491740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A1C3CFB8-C2AB-4F4F-9D72-4195773E85A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5564" y="0"/>
            <a:ext cx="2491740" cy="2491740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FAA9B043-5366-43E9-8DEF-093FA951F85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8264" y="2644140"/>
            <a:ext cx="2491740" cy="2491740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CFD22444-7BA3-48D2-962D-3817B752046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0"/>
            <a:ext cx="2491740" cy="2491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5139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Gerade Verbindung 8"/>
          <p:cNvCxnSpPr/>
          <p:nvPr/>
        </p:nvCxnSpPr>
        <p:spPr>
          <a:xfrm>
            <a:off x="391874" y="226158"/>
            <a:ext cx="442769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/>
          <p:cNvSpPr txBox="1"/>
          <p:nvPr/>
        </p:nvSpPr>
        <p:spPr>
          <a:xfrm>
            <a:off x="391872" y="334279"/>
            <a:ext cx="7057551" cy="4221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de-DE" sz="2400" dirty="0">
                <a:latin typeface="Palatino Linotype" panose="02040502050505030304" pitchFamily="18" charset="0"/>
              </a:rPr>
              <a:t>Verteilungsalgorithmus - Ergebnisübersicht</a:t>
            </a:r>
          </a:p>
        </p:txBody>
      </p:sp>
      <p:sp>
        <p:nvSpPr>
          <p:cNvPr id="12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Christoph Keiner, Christoph Staudt, Ingo Schäfer, Matthias Reuse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43FAC5E-A0F6-42C3-A84A-8DC8F04FC14F}"/>
              </a:ext>
            </a:extLst>
          </p:cNvPr>
          <p:cNvSpPr txBox="1"/>
          <p:nvPr/>
        </p:nvSpPr>
        <p:spPr>
          <a:xfrm>
            <a:off x="1480201" y="1825251"/>
            <a:ext cx="341812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dirty="0"/>
              <a:t>Alter Algorithmus:</a:t>
            </a:r>
            <a:br>
              <a:rPr lang="de-DE" sz="1600" dirty="0"/>
            </a:br>
            <a:r>
              <a:rPr lang="de-DE" sz="1600" dirty="0"/>
              <a:t>Mittelwert: 14.2</a:t>
            </a:r>
          </a:p>
          <a:p>
            <a:r>
              <a:rPr lang="de-DE" sz="1600" dirty="0"/>
              <a:t>Varianz: 1.8</a:t>
            </a:r>
          </a:p>
          <a:p>
            <a:r>
              <a:rPr lang="de-DE" sz="1600" dirty="0"/>
              <a:t>Minimum: 7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16FF7F2D-EB33-4AA0-B520-71D901DF7F1F}"/>
              </a:ext>
            </a:extLst>
          </p:cNvPr>
          <p:cNvSpPr txBox="1"/>
          <p:nvPr/>
        </p:nvSpPr>
        <p:spPr>
          <a:xfrm>
            <a:off x="4968177" y="1825251"/>
            <a:ext cx="235972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dirty="0"/>
              <a:t>Unser Algorithmus:</a:t>
            </a:r>
          </a:p>
          <a:p>
            <a:r>
              <a:rPr lang="de-DE" sz="1600" dirty="0"/>
              <a:t>Mittelwert: 14.4</a:t>
            </a:r>
          </a:p>
          <a:p>
            <a:r>
              <a:rPr lang="de-DE" sz="1600" dirty="0"/>
              <a:t>Varianz: 0.75</a:t>
            </a:r>
          </a:p>
          <a:p>
            <a:r>
              <a:rPr lang="de-DE" sz="1600" dirty="0"/>
              <a:t>Minimum: 12 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1321D805-F43E-4490-A705-E7D60BD98F02}"/>
              </a:ext>
            </a:extLst>
          </p:cNvPr>
          <p:cNvSpPr txBox="1"/>
          <p:nvPr/>
        </p:nvSpPr>
        <p:spPr>
          <a:xfrm>
            <a:off x="457125" y="835463"/>
            <a:ext cx="6189175" cy="669487"/>
          </a:xfrm>
          <a:prstGeom prst="rect">
            <a:avLst/>
          </a:prstGeom>
          <a:noFill/>
        </p:spPr>
        <p:txBody>
          <a:bodyPr wrap="square" lIns="0" tIns="0" rIns="0" bIns="0" numCol="1" spcCol="0" rtlCol="0">
            <a:noAutofit/>
          </a:bodyPr>
          <a:lstStyle/>
          <a:p>
            <a:pPr marL="171450" indent="-171450">
              <a:buClr>
                <a:schemeClr val="accent1"/>
              </a:buClr>
              <a:buFont typeface="Arial" charset="0"/>
              <a:buChar char="•"/>
            </a:pPr>
            <a:r>
              <a:rPr lang="de-DE" altLang="de-DE" dirty="0">
                <a:solidFill>
                  <a:srgbClr val="00235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Realer Datensatz aus diesem Semester:</a:t>
            </a:r>
          </a:p>
          <a:p>
            <a:pPr marL="628650" lvl="1" indent="-171450">
              <a:buClr>
                <a:schemeClr val="accent1"/>
              </a:buClr>
              <a:buFont typeface="Arial" charset="0"/>
              <a:buChar char="•"/>
            </a:pPr>
            <a:r>
              <a:rPr lang="de-DE" altLang="de-DE" dirty="0">
                <a:solidFill>
                  <a:srgbClr val="00235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92 Studenten, 15 Kurse</a:t>
            </a:r>
          </a:p>
        </p:txBody>
      </p:sp>
    </p:spTree>
    <p:extLst>
      <p:ext uri="{BB962C8B-B14F-4D97-AF65-F5344CB8AC3E}">
        <p14:creationId xmlns:p14="http://schemas.microsoft.com/office/powerpoint/2010/main" val="40357876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Gerade Verbindung 8"/>
          <p:cNvCxnSpPr/>
          <p:nvPr/>
        </p:nvCxnSpPr>
        <p:spPr>
          <a:xfrm>
            <a:off x="391874" y="226158"/>
            <a:ext cx="442769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/>
          <p:cNvSpPr txBox="1"/>
          <p:nvPr/>
        </p:nvSpPr>
        <p:spPr>
          <a:xfrm>
            <a:off x="391872" y="334279"/>
            <a:ext cx="8752128" cy="4221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de-DE" sz="2400" dirty="0">
                <a:latin typeface="Palatino Linotype" panose="02040502050505030304" pitchFamily="18" charset="0"/>
              </a:rPr>
              <a:t>Verteilungsalgorithmus – Skalierung oder auch das KiTa-Problem</a:t>
            </a:r>
          </a:p>
        </p:txBody>
      </p:sp>
      <p:sp>
        <p:nvSpPr>
          <p:cNvPr id="12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Christoph Keiner, Christoph Staudt, Ingo Schäfer, Matthias Reuse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FA226F5C-6EA1-4524-ADC6-337F6B61505E}"/>
              </a:ext>
            </a:extLst>
          </p:cNvPr>
          <p:cNvSpPr txBox="1"/>
          <p:nvPr/>
        </p:nvSpPr>
        <p:spPr>
          <a:xfrm>
            <a:off x="3473042" y="1585519"/>
            <a:ext cx="122341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Datensatz</a:t>
            </a:r>
          </a:p>
          <a:p>
            <a:r>
              <a:rPr lang="de-DE" dirty="0"/>
              <a:t>Mittelwert</a:t>
            </a:r>
          </a:p>
          <a:p>
            <a:r>
              <a:rPr lang="de-DE" dirty="0"/>
              <a:t>Varianz</a:t>
            </a:r>
          </a:p>
          <a:p>
            <a:r>
              <a:rPr lang="de-DE" dirty="0"/>
              <a:t>Dauer</a:t>
            </a:r>
          </a:p>
          <a:p>
            <a:r>
              <a:rPr lang="de-DE" dirty="0"/>
              <a:t>Bild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672265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0" y="0"/>
            <a:ext cx="9161937" cy="4510088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/>
          <p:cNvSpPr/>
          <p:nvPr/>
        </p:nvSpPr>
        <p:spPr>
          <a:xfrm>
            <a:off x="458261" y="347625"/>
            <a:ext cx="3260298" cy="364451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2" name="Gerade Verbindung 11"/>
          <p:cNvCxnSpPr/>
          <p:nvPr/>
        </p:nvCxnSpPr>
        <p:spPr>
          <a:xfrm>
            <a:off x="715577" y="584217"/>
            <a:ext cx="3600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/>
          <p:cNvSpPr txBox="1"/>
          <p:nvPr/>
        </p:nvSpPr>
        <p:spPr>
          <a:xfrm>
            <a:off x="715576" y="668618"/>
            <a:ext cx="3002983" cy="322412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>
                <a:solidFill>
                  <a:schemeClr val="accent2"/>
                </a:solidFill>
              </a:rPr>
              <a:t>Einleitung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>
                <a:solidFill>
                  <a:schemeClr val="accent2"/>
                </a:solidFill>
              </a:rPr>
              <a:t>Verteilungsalgorithmus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/>
              <a:t>Kundengespräch</a:t>
            </a:r>
            <a:endParaRPr lang="de-DE" sz="2000" dirty="0">
              <a:solidFill>
                <a:schemeClr val="accent2"/>
              </a:solidFill>
            </a:endParaRP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>
                <a:solidFill>
                  <a:schemeClr val="accent2"/>
                </a:solidFill>
              </a:rPr>
              <a:t>Live Demo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>
                <a:solidFill>
                  <a:schemeClr val="accent2"/>
                </a:solidFill>
              </a:rPr>
              <a:t>Optionale Features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>
                <a:solidFill>
                  <a:schemeClr val="accent2"/>
                </a:solidFill>
              </a:rPr>
              <a:t>Zusammenfassung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Christoph Keiner, Christoph Staudt, Ingo Schäfer, Matthias Reuse</a:t>
            </a:r>
          </a:p>
        </p:txBody>
      </p:sp>
      <p:pic>
        <p:nvPicPr>
          <p:cNvPr id="9" name="Bild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88" b="28771"/>
          <a:stretch/>
        </p:blipFill>
        <p:spPr>
          <a:xfrm>
            <a:off x="3903930" y="713678"/>
            <a:ext cx="5143500" cy="3278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3445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Gerade Verbindung 8"/>
          <p:cNvCxnSpPr/>
          <p:nvPr/>
        </p:nvCxnSpPr>
        <p:spPr>
          <a:xfrm>
            <a:off x="1433855" y="339502"/>
            <a:ext cx="442769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/>
          <p:cNvSpPr txBox="1"/>
          <p:nvPr/>
        </p:nvSpPr>
        <p:spPr>
          <a:xfrm>
            <a:off x="1433854" y="447624"/>
            <a:ext cx="6397481" cy="30759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de-DE" sz="2400" dirty="0">
                <a:latin typeface="Palatino Linotype" panose="02040502050505030304" pitchFamily="18" charset="0"/>
              </a:rPr>
              <a:t>Kundengespräch - Vorstellung am Lehrstuhl</a:t>
            </a:r>
          </a:p>
        </p:txBody>
      </p:sp>
      <p:sp>
        <p:nvSpPr>
          <p:cNvPr id="16" name="Textfeld 15"/>
          <p:cNvSpPr txBox="1"/>
          <p:nvPr/>
        </p:nvSpPr>
        <p:spPr>
          <a:xfrm>
            <a:off x="1761025" y="1221335"/>
            <a:ext cx="5301486" cy="2752225"/>
          </a:xfrm>
          <a:prstGeom prst="rect">
            <a:avLst/>
          </a:prstGeom>
          <a:noFill/>
        </p:spPr>
        <p:txBody>
          <a:bodyPr wrap="square" lIns="0" tIns="0" rIns="0" bIns="0" numCol="1" spcCol="0" rtlCol="0">
            <a:noAutofit/>
          </a:bodyPr>
          <a:lstStyle/>
          <a:p>
            <a:pPr marL="171450" indent="-171450">
              <a:buClr>
                <a:schemeClr val="accent1"/>
              </a:buClr>
              <a:buFont typeface="Arial" charset="0"/>
              <a:buChar char="•"/>
            </a:pPr>
            <a:r>
              <a:rPr lang="de-DE" altLang="de-DE" dirty="0">
                <a:solidFill>
                  <a:srgbClr val="00235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Positives Feedback</a:t>
            </a:r>
          </a:p>
          <a:p>
            <a:pPr>
              <a:buClr>
                <a:schemeClr val="accent1"/>
              </a:buClr>
            </a:pPr>
            <a:endParaRPr lang="de-DE" altLang="de-DE" dirty="0">
              <a:solidFill>
                <a:srgbClr val="002350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  <a:p>
            <a:pPr>
              <a:buClr>
                <a:schemeClr val="accent1"/>
              </a:buClr>
            </a:pPr>
            <a:endParaRPr lang="de-DE" altLang="de-DE" dirty="0">
              <a:solidFill>
                <a:srgbClr val="002350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  <a:p>
            <a:pPr marL="171450" indent="-171450">
              <a:buClr>
                <a:schemeClr val="accent1"/>
              </a:buClr>
              <a:buFont typeface="Arial" charset="0"/>
              <a:buChar char="•"/>
            </a:pPr>
            <a:r>
              <a:rPr lang="de-DE" altLang="de-DE" dirty="0">
                <a:solidFill>
                  <a:srgbClr val="00235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Wünsche an die Anwenderdokumentation</a:t>
            </a:r>
          </a:p>
          <a:p>
            <a:pPr>
              <a:buClr>
                <a:schemeClr val="accent1"/>
              </a:buClr>
            </a:pPr>
            <a:endParaRPr lang="de-DE" altLang="de-DE" dirty="0">
              <a:solidFill>
                <a:srgbClr val="002350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  <a:p>
            <a:pPr>
              <a:buClr>
                <a:schemeClr val="accent1"/>
              </a:buClr>
            </a:pPr>
            <a:endParaRPr lang="de-DE" altLang="de-DE" dirty="0">
              <a:solidFill>
                <a:srgbClr val="002350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  <a:p>
            <a:pPr marL="171450" indent="-171450">
              <a:buClr>
                <a:schemeClr val="accent1"/>
              </a:buClr>
              <a:buFont typeface="Arial" charset="0"/>
              <a:buChar char="•"/>
            </a:pPr>
            <a:r>
              <a:rPr lang="de-DE" altLang="de-DE" dirty="0">
                <a:solidFill>
                  <a:srgbClr val="00235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Wünsche für weitere Funktionen</a:t>
            </a:r>
          </a:p>
        </p:txBody>
      </p:sp>
      <p:pic>
        <p:nvPicPr>
          <p:cNvPr id="2" name="Bild 1"/>
          <p:cNvPicPr>
            <a:picLocks noChangeAspect="1"/>
          </p:cNvPicPr>
          <p:nvPr/>
        </p:nvPicPr>
        <p:blipFill rotWithShape="1">
          <a:blip r:embed="rId3"/>
          <a:srcRect t="5141" b="-1"/>
          <a:stretch/>
        </p:blipFill>
        <p:spPr>
          <a:xfrm rot="16200000">
            <a:off x="-1555315" y="1700284"/>
            <a:ext cx="4393024" cy="992455"/>
          </a:xfrm>
          <a:prstGeom prst="rect">
            <a:avLst/>
          </a:prstGeom>
        </p:spPr>
      </p:pic>
      <p:sp>
        <p:nvSpPr>
          <p:cNvPr id="7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Christoph Keiner, Christoph Staudt, Ingo Schäfer, Matthias Reuse</a:t>
            </a:r>
          </a:p>
        </p:txBody>
      </p:sp>
    </p:spTree>
    <p:extLst>
      <p:ext uri="{BB962C8B-B14F-4D97-AF65-F5344CB8AC3E}">
        <p14:creationId xmlns:p14="http://schemas.microsoft.com/office/powerpoint/2010/main" val="22183009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0" y="0"/>
            <a:ext cx="9161937" cy="4510088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/>
          <p:cNvSpPr/>
          <p:nvPr/>
        </p:nvSpPr>
        <p:spPr>
          <a:xfrm>
            <a:off x="458261" y="347625"/>
            <a:ext cx="3260298" cy="364451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2" name="Gerade Verbindung 11"/>
          <p:cNvCxnSpPr/>
          <p:nvPr/>
        </p:nvCxnSpPr>
        <p:spPr>
          <a:xfrm>
            <a:off x="715577" y="584217"/>
            <a:ext cx="3600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/>
          <p:cNvSpPr txBox="1"/>
          <p:nvPr/>
        </p:nvSpPr>
        <p:spPr>
          <a:xfrm>
            <a:off x="715576" y="668618"/>
            <a:ext cx="3002983" cy="322412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>
                <a:solidFill>
                  <a:schemeClr val="accent2"/>
                </a:solidFill>
              </a:rPr>
              <a:t>Einleitung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>
                <a:solidFill>
                  <a:schemeClr val="accent2"/>
                </a:solidFill>
              </a:rPr>
              <a:t>Verteilungsalgorithmus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>
                <a:solidFill>
                  <a:schemeClr val="accent2"/>
                </a:solidFill>
              </a:rPr>
              <a:t>Kundengespräch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/>
              <a:t>Live Demo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>
                <a:solidFill>
                  <a:schemeClr val="accent2"/>
                </a:solidFill>
              </a:rPr>
              <a:t>Optionale Features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>
                <a:solidFill>
                  <a:schemeClr val="accent2"/>
                </a:solidFill>
              </a:rPr>
              <a:t>Zusammenfassung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Christoph Keiner, Christoph Staudt, Ingo Schäfer, Matthias Reuse</a:t>
            </a:r>
          </a:p>
        </p:txBody>
      </p:sp>
      <p:pic>
        <p:nvPicPr>
          <p:cNvPr id="9" name="Bild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88" b="28771"/>
          <a:stretch/>
        </p:blipFill>
        <p:spPr>
          <a:xfrm>
            <a:off x="3903930" y="713678"/>
            <a:ext cx="5143500" cy="3278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3099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feld 10"/>
          <p:cNvSpPr txBox="1"/>
          <p:nvPr/>
        </p:nvSpPr>
        <p:spPr>
          <a:xfrm>
            <a:off x="0" y="1689387"/>
            <a:ext cx="9048465" cy="33047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de-DE" sz="5400" dirty="0">
                <a:latin typeface="Palatino Linotype" panose="02040502050505030304" pitchFamily="18" charset="0"/>
              </a:rPr>
              <a:t>Umsetzung </a:t>
            </a:r>
            <a:r>
              <a:rPr lang="mr-IN" sz="5400" dirty="0">
                <a:latin typeface="Palatino Linotype" panose="02040502050505030304" pitchFamily="18" charset="0"/>
              </a:rPr>
              <a:t>–</a:t>
            </a:r>
            <a:r>
              <a:rPr lang="de-DE" sz="5400" dirty="0">
                <a:latin typeface="Palatino Linotype" panose="02040502050505030304" pitchFamily="18" charset="0"/>
              </a:rPr>
              <a:t> Live Demo</a:t>
            </a:r>
          </a:p>
        </p:txBody>
      </p:sp>
      <p:sp>
        <p:nvSpPr>
          <p:cNvPr id="6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Christoph Keiner, Christoph Staudt, Ingo Schäfer, Matthias Reuse</a:t>
            </a:r>
          </a:p>
        </p:txBody>
      </p:sp>
    </p:spTree>
    <p:extLst>
      <p:ext uri="{BB962C8B-B14F-4D97-AF65-F5344CB8AC3E}">
        <p14:creationId xmlns:p14="http://schemas.microsoft.com/office/powerpoint/2010/main" val="13822429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erade Verbindung 9"/>
          <p:cNvCxnSpPr/>
          <p:nvPr/>
        </p:nvCxnSpPr>
        <p:spPr>
          <a:xfrm>
            <a:off x="453461" y="339502"/>
            <a:ext cx="462527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/>
          <p:cNvSpPr txBox="1"/>
          <p:nvPr/>
        </p:nvSpPr>
        <p:spPr>
          <a:xfrm>
            <a:off x="462177" y="447444"/>
            <a:ext cx="6201234" cy="3632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de-DE" sz="2400" dirty="0">
                <a:latin typeface="Palatino Linotype" panose="02040502050505030304" pitchFamily="18" charset="0"/>
              </a:rPr>
              <a:t>Inhaltsverzeichnis</a:t>
            </a:r>
          </a:p>
        </p:txBody>
      </p:sp>
      <p:sp>
        <p:nvSpPr>
          <p:cNvPr id="14" name="Textfeld 13"/>
          <p:cNvSpPr txBox="1"/>
          <p:nvPr/>
        </p:nvSpPr>
        <p:spPr>
          <a:xfrm>
            <a:off x="457600" y="1083152"/>
            <a:ext cx="6205811" cy="275674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/>
              <a:t>Einleitung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/>
              <a:t>Verteilungsalgorithmus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/>
              <a:t>Kundengespräch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/>
              <a:t>Live Demo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/>
              <a:t>Optionale Features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/>
              <a:t>Zusammenfassung</a:t>
            </a:r>
          </a:p>
        </p:txBody>
      </p:sp>
      <p:sp>
        <p:nvSpPr>
          <p:cNvPr id="6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Christoph Keiner, Christoph Staudt, Ingo Schäfer, Matthias Reuse</a:t>
            </a:r>
          </a:p>
        </p:txBody>
      </p:sp>
    </p:spTree>
    <p:extLst>
      <p:ext uri="{BB962C8B-B14F-4D97-AF65-F5344CB8AC3E}">
        <p14:creationId xmlns:p14="http://schemas.microsoft.com/office/powerpoint/2010/main" val="15781999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Gerade Verbindung 8"/>
          <p:cNvCxnSpPr/>
          <p:nvPr/>
        </p:nvCxnSpPr>
        <p:spPr>
          <a:xfrm>
            <a:off x="391874" y="226158"/>
            <a:ext cx="442769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/>
          <p:cNvSpPr txBox="1"/>
          <p:nvPr/>
        </p:nvSpPr>
        <p:spPr>
          <a:xfrm>
            <a:off x="391872" y="334279"/>
            <a:ext cx="7057551" cy="4221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de-DE" sz="2400" dirty="0">
                <a:latin typeface="Palatino Linotype" panose="02040502050505030304" pitchFamily="18" charset="0"/>
              </a:rPr>
              <a:t>Live Demo - Anwenderdokumentation</a:t>
            </a:r>
          </a:p>
        </p:txBody>
      </p:sp>
      <p:sp>
        <p:nvSpPr>
          <p:cNvPr id="12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Christoph Keiner, Christoph Staudt, Ingo Schäfer, Matthias Reuse</a:t>
            </a:r>
          </a:p>
        </p:txBody>
      </p:sp>
    </p:spTree>
    <p:extLst>
      <p:ext uri="{BB962C8B-B14F-4D97-AF65-F5344CB8AC3E}">
        <p14:creationId xmlns:p14="http://schemas.microsoft.com/office/powerpoint/2010/main" val="36566622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0" y="0"/>
            <a:ext cx="9161937" cy="4510088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/>
          <p:cNvSpPr/>
          <p:nvPr/>
        </p:nvSpPr>
        <p:spPr>
          <a:xfrm>
            <a:off x="458261" y="347625"/>
            <a:ext cx="3260298" cy="364451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2" name="Gerade Verbindung 11"/>
          <p:cNvCxnSpPr/>
          <p:nvPr/>
        </p:nvCxnSpPr>
        <p:spPr>
          <a:xfrm>
            <a:off x="715577" y="584217"/>
            <a:ext cx="3600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/>
          <p:cNvSpPr txBox="1"/>
          <p:nvPr/>
        </p:nvSpPr>
        <p:spPr>
          <a:xfrm>
            <a:off x="715576" y="668618"/>
            <a:ext cx="3002983" cy="322412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>
                <a:solidFill>
                  <a:schemeClr val="accent2"/>
                </a:solidFill>
              </a:rPr>
              <a:t>Einleitung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>
                <a:solidFill>
                  <a:schemeClr val="accent2"/>
                </a:solidFill>
              </a:rPr>
              <a:t>Verteilungsalgorithmus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>
                <a:solidFill>
                  <a:schemeClr val="accent2"/>
                </a:solidFill>
              </a:rPr>
              <a:t>Kundengespräch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>
                <a:solidFill>
                  <a:schemeClr val="accent2"/>
                </a:solidFill>
              </a:rPr>
              <a:t>Live Demo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/>
              <a:t>Optionale Features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>
                <a:solidFill>
                  <a:schemeClr val="accent2"/>
                </a:solidFill>
              </a:rPr>
              <a:t>Zusammenfassung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Christoph Keiner, Christoph Staudt, Ingo Schäfer, Matthias Reuse</a:t>
            </a:r>
          </a:p>
        </p:txBody>
      </p:sp>
      <p:pic>
        <p:nvPicPr>
          <p:cNvPr id="9" name="Bild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88" b="28771"/>
          <a:stretch/>
        </p:blipFill>
        <p:spPr>
          <a:xfrm>
            <a:off x="3903930" y="713678"/>
            <a:ext cx="5143500" cy="3278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0894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erade Verbindung 9"/>
          <p:cNvCxnSpPr/>
          <p:nvPr/>
        </p:nvCxnSpPr>
        <p:spPr>
          <a:xfrm>
            <a:off x="453461" y="339502"/>
            <a:ext cx="462527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/>
          <p:cNvSpPr txBox="1"/>
          <p:nvPr/>
        </p:nvSpPr>
        <p:spPr>
          <a:xfrm>
            <a:off x="451026" y="447444"/>
            <a:ext cx="6201234" cy="3632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de-DE" sz="2400" dirty="0">
                <a:latin typeface="Palatino Linotype" panose="02040502050505030304" pitchFamily="18" charset="0"/>
              </a:rPr>
              <a:t>Projektplan </a:t>
            </a:r>
            <a:r>
              <a:rPr lang="mr-IN" sz="2400" dirty="0">
                <a:latin typeface="Palatino Linotype" panose="02040502050505030304" pitchFamily="18" charset="0"/>
              </a:rPr>
              <a:t>–</a:t>
            </a:r>
            <a:r>
              <a:rPr lang="de-DE" sz="2400" dirty="0">
                <a:latin typeface="Palatino Linotype" panose="02040502050505030304" pitchFamily="18" charset="0"/>
              </a:rPr>
              <a:t> Gantt Chart</a:t>
            </a:r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026" y="918651"/>
            <a:ext cx="8318242" cy="3190487"/>
          </a:xfrm>
          <a:prstGeom prst="rect">
            <a:avLst/>
          </a:prstGeom>
        </p:spPr>
      </p:pic>
      <p:sp>
        <p:nvSpPr>
          <p:cNvPr id="6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Christoph Keiner, Christoph Staudt, Ingo Schäfer, Matthias Reuse</a:t>
            </a:r>
          </a:p>
        </p:txBody>
      </p:sp>
      <p:cxnSp>
        <p:nvCxnSpPr>
          <p:cNvPr id="13" name="Gerade Verbindung 12"/>
          <p:cNvCxnSpPr/>
          <p:nvPr/>
        </p:nvCxnSpPr>
        <p:spPr>
          <a:xfrm flipH="1">
            <a:off x="2145250" y="1317625"/>
            <a:ext cx="1050" cy="187790"/>
          </a:xfrm>
          <a:prstGeom prst="line">
            <a:avLst/>
          </a:prstGeom>
          <a:ln w="635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/>
          <p:cNvCxnSpPr/>
          <p:nvPr/>
        </p:nvCxnSpPr>
        <p:spPr>
          <a:xfrm flipH="1">
            <a:off x="2127250" y="1317625"/>
            <a:ext cx="18000" cy="0"/>
          </a:xfrm>
          <a:prstGeom prst="line">
            <a:avLst/>
          </a:prstGeom>
          <a:ln w="635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21"/>
          <p:cNvCxnSpPr/>
          <p:nvPr/>
        </p:nvCxnSpPr>
        <p:spPr>
          <a:xfrm>
            <a:off x="4237842" y="963495"/>
            <a:ext cx="6137" cy="314564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25541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/>
          <p:cNvSpPr txBox="1"/>
          <p:nvPr/>
        </p:nvSpPr>
        <p:spPr>
          <a:xfrm>
            <a:off x="1105469" y="481766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dirty="0"/>
          </a:p>
        </p:txBody>
      </p:sp>
      <p:sp>
        <p:nvSpPr>
          <p:cNvPr id="3" name="Textfeld 2"/>
          <p:cNvSpPr txBox="1"/>
          <p:nvPr/>
        </p:nvSpPr>
        <p:spPr>
          <a:xfrm>
            <a:off x="382137" y="487225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3648"/>
            <a:ext cx="14698639" cy="5637708"/>
          </a:xfrm>
          <a:prstGeom prst="rect">
            <a:avLst/>
          </a:prstGeom>
        </p:spPr>
      </p:pic>
      <p:cxnSp>
        <p:nvCxnSpPr>
          <p:cNvPr id="5" name="Gerade Verbindung 4"/>
          <p:cNvCxnSpPr/>
          <p:nvPr/>
        </p:nvCxnSpPr>
        <p:spPr>
          <a:xfrm flipH="1">
            <a:off x="2992743" y="748913"/>
            <a:ext cx="1050" cy="280716"/>
          </a:xfrm>
          <a:prstGeom prst="line">
            <a:avLst/>
          </a:prstGeom>
          <a:ln w="95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Gerade Verbindung 5"/>
          <p:cNvCxnSpPr/>
          <p:nvPr/>
        </p:nvCxnSpPr>
        <p:spPr>
          <a:xfrm flipH="1">
            <a:off x="2968393" y="748913"/>
            <a:ext cx="36000" cy="0"/>
          </a:xfrm>
          <a:prstGeom prst="line">
            <a:avLst/>
          </a:prstGeom>
          <a:ln w="95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83198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/>
          <p:cNvSpPr txBox="1"/>
          <p:nvPr/>
        </p:nvSpPr>
        <p:spPr>
          <a:xfrm>
            <a:off x="1105469" y="481766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dirty="0"/>
          </a:p>
        </p:txBody>
      </p:sp>
      <p:sp>
        <p:nvSpPr>
          <p:cNvPr id="3" name="Textfeld 2"/>
          <p:cNvSpPr txBox="1"/>
          <p:nvPr/>
        </p:nvSpPr>
        <p:spPr>
          <a:xfrm>
            <a:off x="382137" y="487225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568297" y="13648"/>
            <a:ext cx="14698639" cy="5637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4612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Christoph Keiner, Christoph Staudt, Ingo Schäfer, Matthias Reuse</a:t>
            </a:r>
          </a:p>
        </p:txBody>
      </p:sp>
      <p:sp>
        <p:nvSpPr>
          <p:cNvPr id="12" name="Textfeld 11"/>
          <p:cNvSpPr txBox="1"/>
          <p:nvPr/>
        </p:nvSpPr>
        <p:spPr>
          <a:xfrm>
            <a:off x="459968" y="1106077"/>
            <a:ext cx="5502682" cy="32575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285750" indent="-285750">
              <a:lnSpc>
                <a:spcPts val="22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de-DE" dirty="0"/>
              <a:t>Parallele Einschreibung in verschiedene Module</a:t>
            </a:r>
          </a:p>
          <a:p>
            <a:pPr marL="285750" indent="-285750">
              <a:lnSpc>
                <a:spcPts val="22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de-DE" sz="1400" dirty="0"/>
          </a:p>
          <a:p>
            <a:pPr marL="285750" indent="-285750">
              <a:lnSpc>
                <a:spcPts val="22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de-DE" sz="1400" dirty="0"/>
          </a:p>
          <a:p>
            <a:pPr marL="285750" indent="-285750">
              <a:lnSpc>
                <a:spcPts val="22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de-DE" dirty="0"/>
              <a:t>Tauschbörse</a:t>
            </a:r>
          </a:p>
          <a:p>
            <a:pPr>
              <a:lnSpc>
                <a:spcPts val="2200"/>
              </a:lnSpc>
              <a:buClr>
                <a:schemeClr val="accent1"/>
              </a:buClr>
            </a:pPr>
            <a:endParaRPr lang="de-DE" sz="1400" dirty="0"/>
          </a:p>
          <a:p>
            <a:pPr>
              <a:lnSpc>
                <a:spcPts val="2200"/>
              </a:lnSpc>
              <a:buClr>
                <a:schemeClr val="accent1"/>
              </a:buClr>
            </a:pPr>
            <a:endParaRPr lang="de-DE" sz="1400" dirty="0"/>
          </a:p>
          <a:p>
            <a:pPr marL="285750" indent="-285750">
              <a:lnSpc>
                <a:spcPts val="22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de-DE" dirty="0"/>
              <a:t>Archiv für vergangene Praktika</a:t>
            </a:r>
          </a:p>
          <a:p>
            <a:pPr marL="285750" indent="-285750">
              <a:lnSpc>
                <a:spcPts val="22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de-DE" dirty="0"/>
          </a:p>
          <a:p>
            <a:pPr>
              <a:lnSpc>
                <a:spcPts val="2200"/>
              </a:lnSpc>
              <a:buClr>
                <a:schemeClr val="accent1"/>
              </a:buClr>
            </a:pPr>
            <a:endParaRPr lang="de-DE" dirty="0"/>
          </a:p>
          <a:p>
            <a:pPr marL="285750" indent="-285750">
              <a:lnSpc>
                <a:spcPts val="22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de-DE" dirty="0"/>
              <a:t>Offline-Version des Verteilungsalgorithmus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474875" y="450841"/>
            <a:ext cx="3556435" cy="65841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de-DE" sz="2400" dirty="0">
                <a:latin typeface="Palatino Linotype" panose="02040502050505030304" pitchFamily="18" charset="0"/>
              </a:rPr>
              <a:t>Optionale Features</a:t>
            </a:r>
          </a:p>
        </p:txBody>
      </p:sp>
      <p:cxnSp>
        <p:nvCxnSpPr>
          <p:cNvPr id="20" name="Gerade Verbindung 19"/>
          <p:cNvCxnSpPr/>
          <p:nvPr/>
        </p:nvCxnSpPr>
        <p:spPr>
          <a:xfrm>
            <a:off x="6860771" y="-34660"/>
            <a:ext cx="0" cy="4536044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21"/>
          <p:cNvCxnSpPr/>
          <p:nvPr/>
        </p:nvCxnSpPr>
        <p:spPr>
          <a:xfrm>
            <a:off x="6873282" y="2948146"/>
            <a:ext cx="2295145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12"/>
          <p:cNvCxnSpPr/>
          <p:nvPr/>
        </p:nvCxnSpPr>
        <p:spPr>
          <a:xfrm>
            <a:off x="459968" y="346590"/>
            <a:ext cx="454763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Grafik 2">
            <a:extLst>
              <a:ext uri="{FF2B5EF4-FFF2-40B4-BE49-F238E27FC236}">
                <a16:creationId xmlns:a16="http://schemas.microsoft.com/office/drawing/2014/main" id="{D415578B-6027-4919-9660-4DE1D6635FB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9702" y="414932"/>
            <a:ext cx="2601114" cy="1952065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07188921-3C72-4E84-8058-885106421BC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9202" y="2446384"/>
            <a:ext cx="3481614" cy="1997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8057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0" y="0"/>
            <a:ext cx="9161937" cy="4510088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/>
          <p:cNvSpPr/>
          <p:nvPr/>
        </p:nvSpPr>
        <p:spPr>
          <a:xfrm>
            <a:off x="458261" y="347625"/>
            <a:ext cx="3260298" cy="364451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2" name="Gerade Verbindung 11"/>
          <p:cNvCxnSpPr/>
          <p:nvPr/>
        </p:nvCxnSpPr>
        <p:spPr>
          <a:xfrm>
            <a:off x="715577" y="584217"/>
            <a:ext cx="3600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/>
          <p:cNvSpPr txBox="1"/>
          <p:nvPr/>
        </p:nvSpPr>
        <p:spPr>
          <a:xfrm>
            <a:off x="715576" y="668618"/>
            <a:ext cx="3002983" cy="322412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>
                <a:solidFill>
                  <a:schemeClr val="accent2"/>
                </a:solidFill>
              </a:rPr>
              <a:t>Einleitung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>
                <a:solidFill>
                  <a:schemeClr val="accent2"/>
                </a:solidFill>
              </a:rPr>
              <a:t>Verteilungsalgorithmus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>
                <a:solidFill>
                  <a:schemeClr val="accent2"/>
                </a:solidFill>
              </a:rPr>
              <a:t>Kundengespräch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>
                <a:solidFill>
                  <a:schemeClr val="accent2"/>
                </a:solidFill>
              </a:rPr>
              <a:t>Live Demo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>
                <a:solidFill>
                  <a:schemeClr val="accent2"/>
                </a:solidFill>
              </a:rPr>
              <a:t>Optionale Features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/>
              <a:t>Zusammenfassung</a:t>
            </a:r>
            <a:endParaRPr lang="de-DE" sz="2000" dirty="0">
              <a:solidFill>
                <a:schemeClr val="accent2"/>
              </a:solidFill>
            </a:endParaRP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Christoph Keiner, Christoph Staudt, Ingo Schäfer, Matthias Reuse</a:t>
            </a:r>
          </a:p>
        </p:txBody>
      </p:sp>
      <p:pic>
        <p:nvPicPr>
          <p:cNvPr id="9" name="Bild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88" b="28771"/>
          <a:stretch/>
        </p:blipFill>
        <p:spPr>
          <a:xfrm>
            <a:off x="3903930" y="713678"/>
            <a:ext cx="5143500" cy="3278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6979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Christoph Keiner, Christoph Staudt, Ingo Schäfer, Matthias Reuse</a:t>
            </a:r>
          </a:p>
        </p:txBody>
      </p:sp>
      <p:sp>
        <p:nvSpPr>
          <p:cNvPr id="12" name="Textfeld 11"/>
          <p:cNvSpPr txBox="1"/>
          <p:nvPr/>
        </p:nvSpPr>
        <p:spPr>
          <a:xfrm>
            <a:off x="2589217" y="1143242"/>
            <a:ext cx="3658779" cy="355215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285750" indent="-285750">
              <a:buClr>
                <a:schemeClr val="accent1"/>
              </a:buClr>
              <a:buFont typeface="Arial" charset="0"/>
              <a:buChar char="•"/>
            </a:pPr>
            <a:r>
              <a:rPr lang="de-DE" altLang="de-DE" dirty="0">
                <a:solidFill>
                  <a:srgbClr val="00235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Verteilungsalgorithmus</a:t>
            </a:r>
          </a:p>
          <a:p>
            <a:pPr marL="285750" indent="-285750">
              <a:buClr>
                <a:schemeClr val="accent1"/>
              </a:buClr>
              <a:buFont typeface="Arial" charset="0"/>
              <a:buChar char="•"/>
            </a:pPr>
            <a:endParaRPr lang="de-DE" altLang="de-DE" dirty="0">
              <a:solidFill>
                <a:srgbClr val="002350"/>
              </a:solidFill>
              <a:ea typeface="Roboto Condensed" panose="02000000000000000000" pitchFamily="2" charset="0"/>
              <a:cs typeface="Roboto Condensed" panose="02000000000000000000" pitchFamily="2" charset="0"/>
            </a:endParaRPr>
          </a:p>
          <a:p>
            <a:pPr marL="285750" indent="-285750">
              <a:buClr>
                <a:schemeClr val="accent1"/>
              </a:buClr>
              <a:buFont typeface="Arial" charset="0"/>
              <a:buChar char="•"/>
            </a:pPr>
            <a:endParaRPr lang="de-DE" altLang="de-DE" dirty="0">
              <a:solidFill>
                <a:srgbClr val="002350"/>
              </a:solidFill>
              <a:ea typeface="Roboto Condensed" panose="02000000000000000000" pitchFamily="2" charset="0"/>
              <a:cs typeface="Roboto Condensed" panose="02000000000000000000" pitchFamily="2" charset="0"/>
            </a:endParaRPr>
          </a:p>
          <a:p>
            <a:pPr marL="285750" indent="-285750">
              <a:buClr>
                <a:schemeClr val="accent1"/>
              </a:buClr>
              <a:buFont typeface="Arial" charset="0"/>
              <a:buChar char="•"/>
            </a:pPr>
            <a:r>
              <a:rPr lang="de-DE" altLang="de-DE" dirty="0">
                <a:solidFill>
                  <a:srgbClr val="002350"/>
                </a:solidFill>
              </a:rPr>
              <a:t>Kundengespräch</a:t>
            </a:r>
          </a:p>
          <a:p>
            <a:pPr marL="285750" indent="-285750">
              <a:buClr>
                <a:schemeClr val="accent1"/>
              </a:buClr>
              <a:buFont typeface="Arial" charset="0"/>
              <a:buChar char="•"/>
            </a:pPr>
            <a:endParaRPr lang="de-DE" altLang="de-DE" dirty="0">
              <a:solidFill>
                <a:srgbClr val="002350"/>
              </a:solidFill>
            </a:endParaRPr>
          </a:p>
          <a:p>
            <a:pPr marL="285750" indent="-285750">
              <a:buClr>
                <a:schemeClr val="accent1"/>
              </a:buClr>
              <a:buFont typeface="Arial" charset="0"/>
              <a:buChar char="•"/>
            </a:pPr>
            <a:endParaRPr lang="de-DE" altLang="de-DE" dirty="0">
              <a:solidFill>
                <a:srgbClr val="002350"/>
              </a:solidFill>
            </a:endParaRPr>
          </a:p>
          <a:p>
            <a:pPr marL="285750" indent="-285750">
              <a:buClr>
                <a:schemeClr val="accent1"/>
              </a:buClr>
              <a:buFont typeface="Arial" charset="0"/>
              <a:buChar char="•"/>
            </a:pPr>
            <a:r>
              <a:rPr lang="de-DE" altLang="de-DE" dirty="0">
                <a:solidFill>
                  <a:srgbClr val="002350"/>
                </a:solidFill>
              </a:rPr>
              <a:t>Live Demo</a:t>
            </a:r>
          </a:p>
          <a:p>
            <a:pPr marL="285750" indent="-285750">
              <a:buClr>
                <a:schemeClr val="accent1"/>
              </a:buClr>
              <a:buFont typeface="Arial" charset="0"/>
              <a:buChar char="•"/>
            </a:pPr>
            <a:endParaRPr lang="de-DE" altLang="de-DE" dirty="0">
              <a:solidFill>
                <a:srgbClr val="002350"/>
              </a:solidFill>
            </a:endParaRPr>
          </a:p>
          <a:p>
            <a:pPr marL="285750" indent="-285750">
              <a:buClr>
                <a:schemeClr val="accent1"/>
              </a:buClr>
              <a:buFont typeface="Arial" charset="0"/>
              <a:buChar char="•"/>
            </a:pPr>
            <a:endParaRPr lang="de-DE" altLang="de-DE" dirty="0">
              <a:solidFill>
                <a:srgbClr val="002350"/>
              </a:solidFill>
            </a:endParaRPr>
          </a:p>
          <a:p>
            <a:pPr marL="285750" indent="-285750">
              <a:buClr>
                <a:schemeClr val="accent1"/>
              </a:buClr>
              <a:buFont typeface="Arial" charset="0"/>
              <a:buChar char="•"/>
            </a:pPr>
            <a:r>
              <a:rPr lang="de-DE" altLang="de-DE" dirty="0">
                <a:solidFill>
                  <a:srgbClr val="002350"/>
                </a:solidFill>
              </a:rPr>
              <a:t>Ausblick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474876" y="450841"/>
            <a:ext cx="3210132" cy="65841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de-DE" sz="2400" dirty="0">
                <a:latin typeface="Palatino Linotype" panose="02040502050505030304" pitchFamily="18" charset="0"/>
              </a:rPr>
              <a:t>Zusammenfassung</a:t>
            </a:r>
          </a:p>
        </p:txBody>
      </p:sp>
      <p:cxnSp>
        <p:nvCxnSpPr>
          <p:cNvPr id="20" name="Gerade Verbindung 19"/>
          <p:cNvCxnSpPr/>
          <p:nvPr/>
        </p:nvCxnSpPr>
        <p:spPr>
          <a:xfrm>
            <a:off x="6860771" y="-34660"/>
            <a:ext cx="0" cy="4536044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21"/>
          <p:cNvCxnSpPr/>
          <p:nvPr/>
        </p:nvCxnSpPr>
        <p:spPr>
          <a:xfrm>
            <a:off x="6873282" y="2948146"/>
            <a:ext cx="2295145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12"/>
          <p:cNvCxnSpPr/>
          <p:nvPr/>
        </p:nvCxnSpPr>
        <p:spPr>
          <a:xfrm>
            <a:off x="459968" y="346590"/>
            <a:ext cx="454763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Bild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4676" y="2076154"/>
            <a:ext cx="2495686" cy="1381293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38E6FB94-3100-4A8C-AFBC-A6F39CCC8812}"/>
              </a:ext>
            </a:extLst>
          </p:cNvPr>
          <p:cNvSpPr txBox="1"/>
          <p:nvPr/>
        </p:nvSpPr>
        <p:spPr>
          <a:xfrm>
            <a:off x="5994676" y="755218"/>
            <a:ext cx="26929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olidFill>
                  <a:srgbClr val="FF0000"/>
                </a:solidFill>
              </a:rPr>
              <a:t>Bild Verteilung mit Psycho Datensatz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7BAB1520-FF32-44A4-92B4-008DFF526F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636" y="907280"/>
            <a:ext cx="2252420" cy="763752"/>
          </a:xfrm>
          <a:prstGeom prst="rect">
            <a:avLst/>
          </a:prstGeom>
        </p:spPr>
      </p:pic>
      <p:pic>
        <p:nvPicPr>
          <p:cNvPr id="11" name="Bild 1">
            <a:extLst>
              <a:ext uri="{FF2B5EF4-FFF2-40B4-BE49-F238E27FC236}">
                <a16:creationId xmlns:a16="http://schemas.microsoft.com/office/drawing/2014/main" id="{63888D79-05C5-4F0A-A929-708A96BA6E3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141" b="-1"/>
          <a:stretch/>
        </p:blipFill>
        <p:spPr>
          <a:xfrm>
            <a:off x="231245" y="2076154"/>
            <a:ext cx="2202410" cy="497560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FC52D563-42C0-4894-BA10-DDAF2487B02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402" y="2886419"/>
            <a:ext cx="1743428" cy="1308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875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-2"/>
            <a:ext cx="9161937" cy="4500000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/>
          <p:cNvSpPr/>
          <p:nvPr/>
        </p:nvSpPr>
        <p:spPr>
          <a:xfrm>
            <a:off x="450000" y="2941320"/>
            <a:ext cx="4122000" cy="107267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6" name="Gerade Verbindung 15"/>
          <p:cNvCxnSpPr/>
          <p:nvPr/>
        </p:nvCxnSpPr>
        <p:spPr>
          <a:xfrm>
            <a:off x="665961" y="3184579"/>
            <a:ext cx="3600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feld 6"/>
          <p:cNvSpPr txBox="1"/>
          <p:nvPr/>
        </p:nvSpPr>
        <p:spPr>
          <a:xfrm>
            <a:off x="665961" y="3268980"/>
            <a:ext cx="3585999" cy="70788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de-DE" sz="2000" dirty="0">
                <a:latin typeface="Palatino Linotype" panose="02040502050505030304" pitchFamily="18" charset="0"/>
              </a:rPr>
              <a:t>Vielen Dank </a:t>
            </a:r>
          </a:p>
          <a:p>
            <a:r>
              <a:rPr lang="de-DE" sz="2000" dirty="0">
                <a:latin typeface="Palatino Linotype" panose="02040502050505030304" pitchFamily="18" charset="0"/>
              </a:rPr>
              <a:t>für Ihre Aufmerksamkeit!</a:t>
            </a:r>
          </a:p>
        </p:txBody>
      </p:sp>
      <p:pic>
        <p:nvPicPr>
          <p:cNvPr id="8" name="Bild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88" b="28771"/>
          <a:stretch/>
        </p:blipFill>
        <p:spPr>
          <a:xfrm>
            <a:off x="3903930" y="713678"/>
            <a:ext cx="5143500" cy="3278458"/>
          </a:xfrm>
          <a:prstGeom prst="rect">
            <a:avLst/>
          </a:prstGeom>
        </p:spPr>
      </p:pic>
      <p:sp>
        <p:nvSpPr>
          <p:cNvPr id="9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Christoph Keiner, Christoph Staudt, Ingo Schäfer, Matthias Reuse</a:t>
            </a:r>
          </a:p>
        </p:txBody>
      </p:sp>
      <p:sp>
        <p:nvSpPr>
          <p:cNvPr id="10" name="Textfeld 9"/>
          <p:cNvSpPr txBox="1"/>
          <p:nvPr/>
        </p:nvSpPr>
        <p:spPr>
          <a:xfrm>
            <a:off x="665960" y="1428951"/>
            <a:ext cx="3585999" cy="70788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de-DE" sz="3200" dirty="0">
                <a:latin typeface="Palatino Linotype" panose="02040502050505030304" pitchFamily="18" charset="0"/>
              </a:rPr>
              <a:t>Noch Fragen?</a:t>
            </a:r>
          </a:p>
        </p:txBody>
      </p:sp>
    </p:spTree>
    <p:extLst>
      <p:ext uri="{BB962C8B-B14F-4D97-AF65-F5344CB8AC3E}">
        <p14:creationId xmlns:p14="http://schemas.microsoft.com/office/powerpoint/2010/main" val="5604635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0" y="0"/>
            <a:ext cx="9161937" cy="4510088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338332EC-FE91-4325-86A5-3597FBF501F2}"/>
              </a:ext>
            </a:extLst>
          </p:cNvPr>
          <p:cNvSpPr/>
          <p:nvPr/>
        </p:nvSpPr>
        <p:spPr>
          <a:xfrm>
            <a:off x="458261" y="347625"/>
            <a:ext cx="3260298" cy="364451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2" name="Gerade Verbindung 11"/>
          <p:cNvCxnSpPr/>
          <p:nvPr/>
        </p:nvCxnSpPr>
        <p:spPr>
          <a:xfrm>
            <a:off x="715577" y="584217"/>
            <a:ext cx="3600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/>
          <p:cNvSpPr txBox="1"/>
          <p:nvPr/>
        </p:nvSpPr>
        <p:spPr>
          <a:xfrm>
            <a:off x="715577" y="668618"/>
            <a:ext cx="2950731" cy="322412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/>
              <a:t>Einleitung</a:t>
            </a:r>
            <a:endParaRPr lang="de-DE" sz="2000" dirty="0">
              <a:solidFill>
                <a:schemeClr val="accent2"/>
              </a:solidFill>
            </a:endParaRP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>
                <a:solidFill>
                  <a:schemeClr val="accent2"/>
                </a:solidFill>
              </a:rPr>
              <a:t>Verteilungsalgorithmus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>
                <a:solidFill>
                  <a:schemeClr val="accent2"/>
                </a:solidFill>
              </a:rPr>
              <a:t>Kundengespräch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>
                <a:solidFill>
                  <a:schemeClr val="accent2"/>
                </a:solidFill>
              </a:rPr>
              <a:t>Live Demo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>
                <a:solidFill>
                  <a:schemeClr val="accent2"/>
                </a:solidFill>
              </a:rPr>
              <a:t>Optionale Features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>
                <a:solidFill>
                  <a:schemeClr val="accent2"/>
                </a:solidFill>
              </a:rPr>
              <a:t>Zusammenfassung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Christoph Keiner, Christoph Staudt, Ingo Schäfer, Matthias Reuse</a:t>
            </a:r>
          </a:p>
        </p:txBody>
      </p:sp>
      <p:pic>
        <p:nvPicPr>
          <p:cNvPr id="9" name="Bild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88" b="28771"/>
          <a:stretch/>
        </p:blipFill>
        <p:spPr>
          <a:xfrm>
            <a:off x="3903930" y="713678"/>
            <a:ext cx="5143500" cy="3278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9436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Christoph Keiner, Christoph Staudt, Ingo Schäfer, Matthias Reuse</a:t>
            </a:r>
          </a:p>
        </p:txBody>
      </p:sp>
      <p:sp>
        <p:nvSpPr>
          <p:cNvPr id="12" name="Textfeld 11"/>
          <p:cNvSpPr txBox="1"/>
          <p:nvPr/>
        </p:nvSpPr>
        <p:spPr>
          <a:xfrm>
            <a:off x="460167" y="1109251"/>
            <a:ext cx="3658779" cy="296878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285750" indent="-285750">
              <a:buClr>
                <a:schemeClr val="accent1"/>
              </a:buClr>
              <a:buFont typeface="Arial" charset="0"/>
              <a:buChar char="•"/>
            </a:pPr>
            <a:endParaRPr lang="de-DE" altLang="de-DE" dirty="0">
              <a:solidFill>
                <a:srgbClr val="002350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  <a:p>
            <a:pPr marL="285750" indent="-285750">
              <a:buClr>
                <a:schemeClr val="accent1"/>
              </a:buClr>
              <a:buFont typeface="Arial" charset="0"/>
              <a:buChar char="•"/>
            </a:pPr>
            <a:r>
              <a:rPr lang="de-DE" altLang="de-DE" dirty="0" err="1">
                <a:solidFill>
                  <a:srgbClr val="00235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Empiriepraktikum</a:t>
            </a:r>
            <a:endParaRPr lang="de-DE" altLang="de-DE" dirty="0">
              <a:solidFill>
                <a:srgbClr val="002350"/>
              </a:solidFill>
              <a:ea typeface="Roboto Condensed" panose="02000000000000000000" pitchFamily="2" charset="0"/>
              <a:cs typeface="Roboto Condensed" panose="02000000000000000000" pitchFamily="2" charset="0"/>
            </a:endParaRPr>
          </a:p>
          <a:p>
            <a:pPr marL="285750" indent="-285750">
              <a:buClr>
                <a:schemeClr val="accent1"/>
              </a:buClr>
              <a:buFont typeface="Arial" charset="0"/>
              <a:buChar char="•"/>
            </a:pPr>
            <a:endParaRPr lang="de-DE" altLang="de-DE" dirty="0">
              <a:solidFill>
                <a:srgbClr val="002350"/>
              </a:solidFill>
              <a:ea typeface="Roboto Condensed" panose="02000000000000000000" pitchFamily="2" charset="0"/>
              <a:cs typeface="Roboto Condensed" panose="02000000000000000000" pitchFamily="2" charset="0"/>
            </a:endParaRPr>
          </a:p>
          <a:p>
            <a:pPr marL="285750" indent="-285750">
              <a:buClr>
                <a:schemeClr val="accent1"/>
              </a:buClr>
              <a:buFont typeface="Arial" charset="0"/>
              <a:buChar char="•"/>
            </a:pPr>
            <a:r>
              <a:rPr lang="de-DE" altLang="de-DE" dirty="0">
                <a:solidFill>
                  <a:srgbClr val="002350"/>
                </a:solidFill>
              </a:rPr>
              <a:t>Projektplan und Aufteilung</a:t>
            </a:r>
          </a:p>
          <a:p>
            <a:pPr marL="285750" indent="-285750">
              <a:buClr>
                <a:schemeClr val="accent1"/>
              </a:buClr>
              <a:buFont typeface="Arial" charset="0"/>
              <a:buChar char="•"/>
            </a:pPr>
            <a:endParaRPr lang="de-DE" altLang="de-DE" dirty="0">
              <a:solidFill>
                <a:srgbClr val="002350"/>
              </a:solidFill>
            </a:endParaRPr>
          </a:p>
          <a:p>
            <a:pPr marL="285750" indent="-285750">
              <a:buClr>
                <a:schemeClr val="accent1"/>
              </a:buClr>
              <a:buFont typeface="Arial" charset="0"/>
              <a:buChar char="•"/>
            </a:pPr>
            <a:r>
              <a:rPr lang="de-DE" altLang="de-DE" dirty="0">
                <a:solidFill>
                  <a:srgbClr val="002350"/>
                </a:solidFill>
              </a:rPr>
              <a:t>Datenmodell &amp; </a:t>
            </a:r>
            <a:r>
              <a:rPr lang="de-DE" altLang="de-DE" dirty="0" err="1">
                <a:solidFill>
                  <a:srgbClr val="002350"/>
                </a:solidFill>
              </a:rPr>
              <a:t>Mockups</a:t>
            </a:r>
            <a:endParaRPr lang="de-DE" altLang="de-DE" dirty="0">
              <a:solidFill>
                <a:srgbClr val="002350"/>
              </a:solidFill>
            </a:endParaRPr>
          </a:p>
          <a:p>
            <a:pPr marL="285750" indent="-285750">
              <a:buClr>
                <a:schemeClr val="accent1"/>
              </a:buClr>
              <a:buFont typeface="Arial" charset="0"/>
              <a:buChar char="•"/>
            </a:pPr>
            <a:endParaRPr lang="de-DE" altLang="de-DE" dirty="0">
              <a:solidFill>
                <a:srgbClr val="002350"/>
              </a:solidFill>
            </a:endParaRPr>
          </a:p>
          <a:p>
            <a:pPr marL="285750" indent="-285750">
              <a:buClr>
                <a:schemeClr val="accent1"/>
              </a:buClr>
              <a:buFont typeface="Arial" charset="0"/>
              <a:buChar char="•"/>
            </a:pPr>
            <a:r>
              <a:rPr lang="de-DE" altLang="de-DE" dirty="0">
                <a:solidFill>
                  <a:srgbClr val="002350"/>
                </a:solidFill>
              </a:rPr>
              <a:t>Umsetzung</a:t>
            </a:r>
          </a:p>
          <a:p>
            <a:pPr marL="285750" indent="-285750">
              <a:buClr>
                <a:schemeClr val="accent1"/>
              </a:buClr>
              <a:buFont typeface="Arial" charset="0"/>
              <a:buChar char="•"/>
            </a:pPr>
            <a:endParaRPr lang="de-DE" altLang="de-DE" dirty="0">
              <a:solidFill>
                <a:srgbClr val="002350"/>
              </a:solidFill>
            </a:endParaRPr>
          </a:p>
          <a:p>
            <a:pPr marL="285750" indent="-285750">
              <a:buClr>
                <a:schemeClr val="accent1"/>
              </a:buClr>
              <a:buFont typeface="Arial" charset="0"/>
              <a:buChar char="•"/>
            </a:pPr>
            <a:endParaRPr lang="de-DE" altLang="de-DE" dirty="0">
              <a:solidFill>
                <a:srgbClr val="002350"/>
              </a:solidFill>
            </a:endParaRPr>
          </a:p>
          <a:p>
            <a:pPr marL="285750" indent="-285750">
              <a:buClr>
                <a:schemeClr val="accent1"/>
              </a:buClr>
              <a:buFont typeface="Arial" charset="0"/>
              <a:buChar char="•"/>
            </a:pPr>
            <a:endParaRPr lang="de-DE" altLang="de-DE" dirty="0">
              <a:solidFill>
                <a:srgbClr val="002350"/>
              </a:solidFill>
            </a:endParaRPr>
          </a:p>
          <a:p>
            <a:pPr marL="285750" indent="-285750">
              <a:buClr>
                <a:schemeClr val="accent1"/>
              </a:buClr>
              <a:buFont typeface="Arial" charset="0"/>
              <a:buChar char="•"/>
            </a:pPr>
            <a:endParaRPr lang="de-DE" altLang="de-DE" dirty="0">
              <a:solidFill>
                <a:srgbClr val="002350"/>
              </a:solidFill>
            </a:endParaRPr>
          </a:p>
          <a:p>
            <a:pPr marL="285750" indent="-285750">
              <a:buClr>
                <a:schemeClr val="accent1"/>
              </a:buClr>
              <a:buFont typeface="Arial" charset="0"/>
              <a:buChar char="•"/>
            </a:pPr>
            <a:endParaRPr lang="de-DE" altLang="de-DE" dirty="0">
              <a:solidFill>
                <a:srgbClr val="002350"/>
              </a:solidFill>
            </a:endParaRPr>
          </a:p>
          <a:p>
            <a:pPr marL="285750" indent="-285750">
              <a:buClr>
                <a:schemeClr val="accent1"/>
              </a:buClr>
              <a:buFont typeface="Arial" charset="0"/>
              <a:buChar char="•"/>
            </a:pPr>
            <a:endParaRPr lang="de-DE" altLang="de-DE" dirty="0">
              <a:solidFill>
                <a:srgbClr val="002350"/>
              </a:solidFill>
            </a:endParaRPr>
          </a:p>
          <a:p>
            <a:pPr marL="285750" indent="-285750">
              <a:buClr>
                <a:schemeClr val="accent1"/>
              </a:buClr>
              <a:buFont typeface="Arial" charset="0"/>
              <a:buChar char="•"/>
            </a:pPr>
            <a:endParaRPr lang="de-DE" altLang="de-DE" dirty="0">
              <a:solidFill>
                <a:srgbClr val="002350"/>
              </a:solidFill>
            </a:endParaRPr>
          </a:p>
          <a:p>
            <a:pPr>
              <a:buClr>
                <a:schemeClr val="accent1"/>
              </a:buClr>
            </a:pPr>
            <a:endParaRPr lang="de-DE" altLang="de-DE" dirty="0">
              <a:solidFill>
                <a:srgbClr val="002350"/>
              </a:solidFill>
            </a:endParaRPr>
          </a:p>
          <a:p>
            <a:pPr marL="285750" indent="-285750">
              <a:lnSpc>
                <a:spcPts val="22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18" name="Textfeld 17"/>
          <p:cNvSpPr txBox="1"/>
          <p:nvPr/>
        </p:nvSpPr>
        <p:spPr>
          <a:xfrm>
            <a:off x="474876" y="450841"/>
            <a:ext cx="3210132" cy="65841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de-DE" sz="2400" dirty="0">
                <a:latin typeface="Palatino Linotype" panose="02040502050505030304" pitchFamily="18" charset="0"/>
              </a:rPr>
              <a:t>Letztes Mal</a:t>
            </a:r>
          </a:p>
        </p:txBody>
      </p:sp>
      <p:cxnSp>
        <p:nvCxnSpPr>
          <p:cNvPr id="20" name="Gerade Verbindung 19"/>
          <p:cNvCxnSpPr/>
          <p:nvPr/>
        </p:nvCxnSpPr>
        <p:spPr>
          <a:xfrm>
            <a:off x="6860771" y="-34660"/>
            <a:ext cx="0" cy="4536044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21"/>
          <p:cNvCxnSpPr/>
          <p:nvPr/>
        </p:nvCxnSpPr>
        <p:spPr>
          <a:xfrm>
            <a:off x="6873282" y="2948146"/>
            <a:ext cx="2295145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12"/>
          <p:cNvCxnSpPr/>
          <p:nvPr/>
        </p:nvCxnSpPr>
        <p:spPr>
          <a:xfrm>
            <a:off x="459968" y="346590"/>
            <a:ext cx="454763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Bild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9348" y="500641"/>
            <a:ext cx="2435893" cy="949961"/>
          </a:xfrm>
          <a:prstGeom prst="rect">
            <a:avLst/>
          </a:prstGeom>
        </p:spPr>
      </p:pic>
      <p:pic>
        <p:nvPicPr>
          <p:cNvPr id="21" name="Bild 2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1053" y="338086"/>
            <a:ext cx="2551483" cy="978629"/>
          </a:xfrm>
          <a:prstGeom prst="rect">
            <a:avLst/>
          </a:prstGeom>
        </p:spPr>
      </p:pic>
      <p:pic>
        <p:nvPicPr>
          <p:cNvPr id="23" name="Bild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2303" y="1574012"/>
            <a:ext cx="2385290" cy="1587349"/>
          </a:xfrm>
          <a:prstGeom prst="rect">
            <a:avLst/>
          </a:prstGeom>
        </p:spPr>
      </p:pic>
      <p:pic>
        <p:nvPicPr>
          <p:cNvPr id="24" name="Bild 2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3386" y="1600059"/>
            <a:ext cx="1742664" cy="1291438"/>
          </a:xfrm>
          <a:prstGeom prst="rect">
            <a:avLst/>
          </a:prstGeom>
        </p:spPr>
      </p:pic>
      <p:pic>
        <p:nvPicPr>
          <p:cNvPr id="25" name="Bild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39290" y="3514352"/>
            <a:ext cx="921481" cy="577482"/>
          </a:xfrm>
          <a:prstGeom prst="rect">
            <a:avLst/>
          </a:prstGeom>
        </p:spPr>
      </p:pic>
      <p:pic>
        <p:nvPicPr>
          <p:cNvPr id="26" name="Bild 2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55990" y="3298323"/>
            <a:ext cx="761607" cy="387518"/>
          </a:xfrm>
          <a:prstGeom prst="rect">
            <a:avLst/>
          </a:prstGeom>
        </p:spPr>
      </p:pic>
      <p:pic>
        <p:nvPicPr>
          <p:cNvPr id="27" name="Bild 2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18695" y="4006707"/>
            <a:ext cx="1818334" cy="298787"/>
          </a:xfrm>
          <a:prstGeom prst="rect">
            <a:avLst/>
          </a:prstGeom>
        </p:spPr>
      </p:pic>
      <p:pic>
        <p:nvPicPr>
          <p:cNvPr id="28" name="Bild 2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486022" y="3489028"/>
            <a:ext cx="259567" cy="259567"/>
          </a:xfrm>
          <a:prstGeom prst="rect">
            <a:avLst/>
          </a:prstGeom>
        </p:spPr>
      </p:pic>
      <p:pic>
        <p:nvPicPr>
          <p:cNvPr id="3" name="Bild 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105316" y="3024509"/>
            <a:ext cx="2495686" cy="1381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1080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erade Verbindung 9"/>
          <p:cNvCxnSpPr/>
          <p:nvPr/>
        </p:nvCxnSpPr>
        <p:spPr>
          <a:xfrm>
            <a:off x="453461" y="339502"/>
            <a:ext cx="462527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/>
          <p:cNvSpPr txBox="1"/>
          <p:nvPr/>
        </p:nvSpPr>
        <p:spPr>
          <a:xfrm>
            <a:off x="451026" y="447444"/>
            <a:ext cx="6201234" cy="3632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de-DE" sz="2400" dirty="0">
                <a:latin typeface="Palatino Linotype" panose="02040502050505030304" pitchFamily="18" charset="0"/>
              </a:rPr>
              <a:t>Einleitung - Der Prozess</a:t>
            </a:r>
          </a:p>
        </p:txBody>
      </p:sp>
      <p:graphicFrame>
        <p:nvGraphicFramePr>
          <p:cNvPr id="2" name="Diagramm 1"/>
          <p:cNvGraphicFramePr/>
          <p:nvPr>
            <p:extLst>
              <p:ext uri="{D42A27DB-BD31-4B8C-83A1-F6EECF244321}">
                <p14:modId xmlns:p14="http://schemas.microsoft.com/office/powerpoint/2010/main" val="870003309"/>
              </p:ext>
            </p:extLst>
          </p:nvPr>
        </p:nvGraphicFramePr>
        <p:xfrm>
          <a:off x="451026" y="899920"/>
          <a:ext cx="8236568" cy="32594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Christoph Keiner, Christoph Staudt, Ingo Schäfer, Matthias Reuse</a:t>
            </a:r>
          </a:p>
        </p:txBody>
      </p:sp>
    </p:spTree>
    <p:extLst>
      <p:ext uri="{BB962C8B-B14F-4D97-AF65-F5344CB8AC3E}">
        <p14:creationId xmlns:p14="http://schemas.microsoft.com/office/powerpoint/2010/main" val="1897863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0" y="0"/>
            <a:ext cx="9161937" cy="4510088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/>
          <p:cNvSpPr/>
          <p:nvPr/>
        </p:nvSpPr>
        <p:spPr>
          <a:xfrm>
            <a:off x="458261" y="347625"/>
            <a:ext cx="3260298" cy="364451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2" name="Gerade Verbindung 11"/>
          <p:cNvCxnSpPr/>
          <p:nvPr/>
        </p:nvCxnSpPr>
        <p:spPr>
          <a:xfrm>
            <a:off x="715577" y="584217"/>
            <a:ext cx="3600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/>
          <p:cNvSpPr txBox="1"/>
          <p:nvPr/>
        </p:nvSpPr>
        <p:spPr>
          <a:xfrm>
            <a:off x="715576" y="668618"/>
            <a:ext cx="3002983" cy="322412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>
                <a:solidFill>
                  <a:schemeClr val="accent2"/>
                </a:solidFill>
              </a:rPr>
              <a:t>Einleitung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/>
              <a:t>Verteilungsalgorithmus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>
                <a:solidFill>
                  <a:schemeClr val="accent2"/>
                </a:solidFill>
              </a:rPr>
              <a:t>Kundengespräch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>
                <a:solidFill>
                  <a:schemeClr val="accent2"/>
                </a:solidFill>
              </a:rPr>
              <a:t>Live Demo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>
                <a:solidFill>
                  <a:schemeClr val="accent2"/>
                </a:solidFill>
              </a:rPr>
              <a:t>Optionale Features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>
                <a:solidFill>
                  <a:schemeClr val="accent2"/>
                </a:solidFill>
              </a:rPr>
              <a:t>Zusammenfassung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Christoph Keiner, Christoph Staudt, Ingo Schäfer, Matthias Reuse</a:t>
            </a:r>
          </a:p>
        </p:txBody>
      </p:sp>
      <p:pic>
        <p:nvPicPr>
          <p:cNvPr id="9" name="Bild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88" b="28771"/>
          <a:stretch/>
        </p:blipFill>
        <p:spPr>
          <a:xfrm>
            <a:off x="3903930" y="713678"/>
            <a:ext cx="5143500" cy="3278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9427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Gerade Verbindung 8"/>
          <p:cNvCxnSpPr/>
          <p:nvPr/>
        </p:nvCxnSpPr>
        <p:spPr>
          <a:xfrm>
            <a:off x="391874" y="226158"/>
            <a:ext cx="442769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/>
          <p:cNvSpPr txBox="1"/>
          <p:nvPr/>
        </p:nvSpPr>
        <p:spPr>
          <a:xfrm>
            <a:off x="391873" y="334279"/>
            <a:ext cx="5215414" cy="4221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de-DE" sz="2400" dirty="0">
                <a:latin typeface="Palatino Linotype" panose="02040502050505030304" pitchFamily="18" charset="0"/>
              </a:rPr>
              <a:t>Verteilungsalgorithmus - Zielfunktion</a:t>
            </a:r>
          </a:p>
        </p:txBody>
      </p:sp>
      <p:sp>
        <p:nvSpPr>
          <p:cNvPr id="12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Christoph Keiner, Christoph Staudt, Ingo Schäfer, Matthias Reuse</a:t>
            </a:r>
          </a:p>
        </p:txBody>
      </p:sp>
      <p:pic>
        <p:nvPicPr>
          <p:cNvPr id="35" name="Grafik 34">
            <a:extLst>
              <a:ext uri="{FF2B5EF4-FFF2-40B4-BE49-F238E27FC236}">
                <a16:creationId xmlns:a16="http://schemas.microsoft.com/office/drawing/2014/main" id="{09C2C601-2C5C-412E-8737-5862BD5186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965" y="2905734"/>
            <a:ext cx="4043893" cy="137120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feld 38">
                <a:extLst>
                  <a:ext uri="{FF2B5EF4-FFF2-40B4-BE49-F238E27FC236}">
                    <a16:creationId xmlns:a16="http://schemas.microsoft.com/office/drawing/2014/main" id="{D30F0D8C-2A59-4948-8784-B602934A4545}"/>
                  </a:ext>
                </a:extLst>
              </p:cNvPr>
              <p:cNvSpPr txBox="1"/>
              <p:nvPr/>
            </p:nvSpPr>
            <p:spPr>
              <a:xfrm>
                <a:off x="391874" y="933054"/>
                <a:ext cx="3538779" cy="2997303"/>
              </a:xfrm>
              <a:prstGeom prst="rect">
                <a:avLst/>
              </a:prstGeom>
              <a:noFill/>
            </p:spPr>
            <p:txBody>
              <a:bodyPr wrap="square" lIns="0" tIns="0" rIns="0" bIns="0" numCol="1" spcCol="0" rtlCol="0">
                <a:noAutofit/>
              </a:bodyPr>
              <a:lstStyle/>
              <a:p>
                <a:pPr marL="171450" indent="-171450">
                  <a:buClr>
                    <a:schemeClr val="accent1"/>
                  </a:buClr>
                  <a:buFont typeface="Arial" charset="0"/>
                  <a:buChar char="•"/>
                </a:pPr>
                <a:r>
                  <a:rPr lang="de-DE" altLang="de-DE" dirty="0">
                    <a:solidFill>
                      <a:srgbClr val="002350"/>
                    </a:solidFill>
                    <a:latin typeface="Roboto Condensed" panose="02000000000000000000" pitchFamily="2" charset="0"/>
                    <a:ea typeface="Roboto Condensed" panose="02000000000000000000" pitchFamily="2" charset="0"/>
                    <a:cs typeface="Roboto Condensed" panose="02000000000000000000" pitchFamily="2" charset="0"/>
                  </a:rPr>
                  <a:t>Lineare Zielfunktion</a:t>
                </a:r>
              </a:p>
              <a:p>
                <a:pPr marL="171450" indent="-171450">
                  <a:buClr>
                    <a:schemeClr val="accent1"/>
                  </a:buClr>
                  <a:buFont typeface="Arial" charset="0"/>
                  <a:buChar char="•"/>
                </a:pPr>
                <a:endParaRPr lang="de-DE" altLang="de-DE" dirty="0">
                  <a:solidFill>
                    <a:srgbClr val="002350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endParaRPr>
              </a:p>
              <a:p>
                <a:pPr marL="171450" indent="-171450">
                  <a:buClr>
                    <a:schemeClr val="accent1"/>
                  </a:buClr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de-DE" altLang="de-DE" i="1" dirty="0" smtClean="0">
                        <a:solidFill>
                          <a:srgbClr val="002350"/>
                        </a:solidFill>
                        <a:latin typeface="Cambria Math" panose="02040503050406030204" pitchFamily="18" charset="0"/>
                        <a:ea typeface="Roboto Condensed" panose="02000000000000000000" pitchFamily="2" charset="0"/>
                        <a:cs typeface="Roboto Condensed" panose="02000000000000000000" pitchFamily="2" charset="0"/>
                      </a:rPr>
                      <m:t>𝑛</m:t>
                    </m:r>
                  </m:oMath>
                </a14:m>
                <a:r>
                  <a:rPr lang="de-DE" altLang="de-DE" dirty="0">
                    <a:solidFill>
                      <a:srgbClr val="002350"/>
                    </a:solidFill>
                    <a:latin typeface="Roboto Condensed" panose="02000000000000000000" pitchFamily="2" charset="0"/>
                    <a:ea typeface="Roboto Condensed" panose="02000000000000000000" pitchFamily="2" charset="0"/>
                    <a:cs typeface="Roboto Condensed" panose="02000000000000000000" pitchFamily="2" charset="0"/>
                  </a:rPr>
                  <a:t> Anzahl der Studenten</a:t>
                </a:r>
              </a:p>
              <a:p>
                <a:pPr>
                  <a:buClr>
                    <a:schemeClr val="accent1"/>
                  </a:buClr>
                </a:pPr>
                <a:endParaRPr lang="de-DE" altLang="de-DE" dirty="0">
                  <a:solidFill>
                    <a:srgbClr val="002350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endParaRPr>
              </a:p>
              <a:p>
                <a:pPr marL="171450" indent="-171450">
                  <a:buClr>
                    <a:schemeClr val="accent1"/>
                  </a:buClr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de-DE" altLang="de-DE" i="1" dirty="0" smtClean="0">
                        <a:solidFill>
                          <a:srgbClr val="002350"/>
                        </a:solidFill>
                        <a:latin typeface="Cambria Math" panose="02040503050406030204" pitchFamily="18" charset="0"/>
                        <a:ea typeface="Roboto Condensed" panose="02000000000000000000" pitchFamily="2" charset="0"/>
                        <a:cs typeface="Roboto Condensed" panose="02000000000000000000" pitchFamily="2" charset="0"/>
                      </a:rPr>
                      <m:t>𝑚</m:t>
                    </m:r>
                  </m:oMath>
                </a14:m>
                <a:r>
                  <a:rPr lang="de-DE" altLang="de-DE" dirty="0">
                    <a:solidFill>
                      <a:srgbClr val="002350"/>
                    </a:solidFill>
                    <a:latin typeface="Roboto Condensed" panose="02000000000000000000" pitchFamily="2" charset="0"/>
                    <a:ea typeface="Roboto Condensed" panose="02000000000000000000" pitchFamily="2" charset="0"/>
                    <a:cs typeface="Roboto Condensed" panose="02000000000000000000" pitchFamily="2" charset="0"/>
                  </a:rPr>
                  <a:t> Anzahl der Kurse</a:t>
                </a:r>
              </a:p>
              <a:p>
                <a:pPr>
                  <a:buClr>
                    <a:schemeClr val="accent1"/>
                  </a:buClr>
                </a:pPr>
                <a:endParaRPr lang="de-DE" altLang="de-DE" dirty="0">
                  <a:solidFill>
                    <a:srgbClr val="002350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endParaRPr>
              </a:p>
              <a:p>
                <a:pPr marL="171450" indent="-171450">
                  <a:buClr>
                    <a:schemeClr val="accent1"/>
                  </a:buClr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de-DE" altLang="de-DE" i="1" dirty="0" smtClean="0">
                        <a:solidFill>
                          <a:srgbClr val="002350"/>
                        </a:solidFill>
                        <a:latin typeface="Cambria Math" panose="02040503050406030204" pitchFamily="18" charset="0"/>
                        <a:ea typeface="Roboto Condensed" panose="02000000000000000000" pitchFamily="2" charset="0"/>
                        <a:cs typeface="Roboto Condensed" panose="02000000000000000000" pitchFamily="2" charset="0"/>
                      </a:rPr>
                      <m:t>𝑐</m:t>
                    </m:r>
                    <m:r>
                      <a:rPr lang="de-DE" altLang="de-DE" i="1" dirty="0" smtClean="0">
                        <a:solidFill>
                          <a:srgbClr val="002350"/>
                        </a:solidFill>
                        <a:latin typeface="Cambria Math" panose="02040503050406030204" pitchFamily="18" charset="0"/>
                        <a:ea typeface="Roboto Condensed" panose="02000000000000000000" pitchFamily="2" charset="0"/>
                        <a:cs typeface="Roboto Condensed" panose="02000000000000000000" pitchFamily="2" charset="0"/>
                      </a:rPr>
                      <m:t>(</m:t>
                    </m:r>
                    <m:r>
                      <a:rPr lang="de-DE" altLang="de-DE" i="1" dirty="0" err="1">
                        <a:solidFill>
                          <a:srgbClr val="002350"/>
                        </a:solidFill>
                        <a:latin typeface="Cambria Math" panose="02040503050406030204" pitchFamily="18" charset="0"/>
                        <a:ea typeface="Roboto Condensed" panose="02000000000000000000" pitchFamily="2" charset="0"/>
                        <a:cs typeface="Roboto Condensed" panose="02000000000000000000" pitchFamily="2" charset="0"/>
                      </a:rPr>
                      <m:t>𝑖</m:t>
                    </m:r>
                    <m:r>
                      <a:rPr lang="de-DE" altLang="de-DE" i="1" dirty="0" err="1">
                        <a:solidFill>
                          <a:srgbClr val="002350"/>
                        </a:solidFill>
                        <a:latin typeface="Cambria Math" panose="02040503050406030204" pitchFamily="18" charset="0"/>
                        <a:ea typeface="Roboto Condensed" panose="02000000000000000000" pitchFamily="2" charset="0"/>
                        <a:cs typeface="Roboto Condensed" panose="02000000000000000000" pitchFamily="2" charset="0"/>
                      </a:rPr>
                      <m:t>,</m:t>
                    </m:r>
                    <m:r>
                      <a:rPr lang="de-DE" altLang="de-DE" i="1" dirty="0" err="1">
                        <a:solidFill>
                          <a:srgbClr val="002350"/>
                        </a:solidFill>
                        <a:latin typeface="Cambria Math" panose="02040503050406030204" pitchFamily="18" charset="0"/>
                        <a:ea typeface="Roboto Condensed" panose="02000000000000000000" pitchFamily="2" charset="0"/>
                        <a:cs typeface="Roboto Condensed" panose="02000000000000000000" pitchFamily="2" charset="0"/>
                      </a:rPr>
                      <m:t>𝑗</m:t>
                    </m:r>
                    <m:r>
                      <a:rPr lang="de-DE" altLang="de-DE" i="1" dirty="0">
                        <a:solidFill>
                          <a:srgbClr val="002350"/>
                        </a:solidFill>
                        <a:latin typeface="Cambria Math" panose="02040503050406030204" pitchFamily="18" charset="0"/>
                        <a:ea typeface="Roboto Condensed" panose="02000000000000000000" pitchFamily="2" charset="0"/>
                        <a:cs typeface="Roboto Condensed" panose="02000000000000000000" pitchFamily="2" charset="0"/>
                      </a:rPr>
                      <m:t>)</m:t>
                    </m:r>
                  </m:oMath>
                </a14:m>
                <a:r>
                  <a:rPr lang="de-DE" altLang="de-DE" dirty="0">
                    <a:solidFill>
                      <a:srgbClr val="002350"/>
                    </a:solidFill>
                    <a:latin typeface="Roboto Condensed" panose="02000000000000000000" pitchFamily="2" charset="0"/>
                    <a:ea typeface="Roboto Condensed" panose="02000000000000000000" pitchFamily="2" charset="0"/>
                    <a:cs typeface="Roboto Condensed" panose="02000000000000000000" pitchFamily="2" charset="0"/>
                  </a:rPr>
                  <a:t> sind Gewichte</a:t>
                </a:r>
              </a:p>
              <a:p>
                <a:pPr marL="171450" indent="-171450">
                  <a:buClr>
                    <a:schemeClr val="accent1"/>
                  </a:buClr>
                  <a:buFont typeface="Arial" charset="0"/>
                  <a:buChar char="•"/>
                </a:pPr>
                <a:endParaRPr lang="de-DE" altLang="de-DE" dirty="0">
                  <a:solidFill>
                    <a:srgbClr val="002350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endParaRPr>
              </a:p>
              <a:p>
                <a:pPr marL="171450" indent="-171450">
                  <a:buClr>
                    <a:schemeClr val="accent1"/>
                  </a:buClr>
                  <a:buFont typeface="Arial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DE" altLang="de-DE" i="1" dirty="0">
                            <a:solidFill>
                              <a:srgbClr val="0023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altLang="de-DE" i="1" dirty="0">
                            <a:solidFill>
                              <a:srgbClr val="00235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DE" altLang="de-DE" i="1" dirty="0">
                            <a:solidFill>
                              <a:srgbClr val="00235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altLang="de-DE" i="1" dirty="0">
                            <a:solidFill>
                              <a:srgbClr val="00235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altLang="de-DE" i="1" dirty="0">
                            <a:solidFill>
                              <a:srgbClr val="00235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de-DE" altLang="de-DE" b="0" i="1" dirty="0" smtClean="0">
                        <a:solidFill>
                          <a:srgbClr val="00235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altLang="de-DE" dirty="0">
                    <a:solidFill>
                      <a:srgbClr val="002350"/>
                    </a:solidFill>
                    <a:latin typeface="Roboto Condensed" panose="02000000000000000000" pitchFamily="2" charset="0"/>
                    <a:ea typeface="Roboto Condensed" panose="02000000000000000000" pitchFamily="2" charset="0"/>
                    <a:cs typeface="Roboto Condensed" panose="02000000000000000000" pitchFamily="2" charset="0"/>
                  </a:rPr>
                  <a:t>Einträge einer binären Matrix mit Dimension </a:t>
                </a:r>
                <a14:m>
                  <m:oMath xmlns:m="http://schemas.openxmlformats.org/officeDocument/2006/math">
                    <m:r>
                      <a:rPr lang="de-DE" altLang="de-DE" i="1" dirty="0" smtClean="0">
                        <a:solidFill>
                          <a:srgbClr val="002350"/>
                        </a:solidFill>
                        <a:latin typeface="Cambria Math" panose="02040503050406030204" pitchFamily="18" charset="0"/>
                        <a:ea typeface="Roboto Condensed" panose="02000000000000000000" pitchFamily="2" charset="0"/>
                        <a:cs typeface="Roboto Condensed" panose="02000000000000000000" pitchFamily="2" charset="0"/>
                      </a:rPr>
                      <m:t>𝑛</m:t>
                    </m:r>
                    <m:r>
                      <a:rPr lang="de-DE" altLang="de-DE" i="1" dirty="0" smtClean="0">
                        <a:solidFill>
                          <a:srgbClr val="0023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 Condensed" panose="02000000000000000000" pitchFamily="2" charset="0"/>
                      </a:rPr>
                      <m:t>×</m:t>
                    </m:r>
                    <m:r>
                      <a:rPr lang="de-DE" altLang="de-DE" i="1" dirty="0" smtClean="0">
                        <a:solidFill>
                          <a:srgbClr val="002350"/>
                        </a:solidFill>
                        <a:latin typeface="Cambria Math" panose="02040503050406030204" pitchFamily="18" charset="0"/>
                        <a:ea typeface="Roboto Condensed" panose="02000000000000000000" pitchFamily="2" charset="0"/>
                        <a:cs typeface="Roboto Condensed" panose="02000000000000000000" pitchFamily="2" charset="0"/>
                      </a:rPr>
                      <m:t>𝑚</m:t>
                    </m:r>
                  </m:oMath>
                </a14:m>
                <a:endParaRPr lang="de-DE" altLang="de-DE" dirty="0">
                  <a:solidFill>
                    <a:srgbClr val="002350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endParaRPr>
              </a:p>
              <a:p>
                <a:pPr marL="171450" indent="-171450">
                  <a:buClr>
                    <a:schemeClr val="accent1"/>
                  </a:buClr>
                  <a:buFont typeface="Arial" charset="0"/>
                  <a:buChar char="•"/>
                </a:pPr>
                <a:endParaRPr lang="de-DE" altLang="de-DE" dirty="0">
                  <a:solidFill>
                    <a:srgbClr val="002350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endParaRPr>
              </a:p>
              <a:p>
                <a:pPr>
                  <a:buClr>
                    <a:schemeClr val="accent1"/>
                  </a:buClr>
                </a:pPr>
                <a:endParaRPr lang="de-DE" altLang="de-DE" dirty="0">
                  <a:solidFill>
                    <a:srgbClr val="002350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endParaRPr>
              </a:p>
              <a:p>
                <a:pPr marL="171450" indent="-171450">
                  <a:buClr>
                    <a:schemeClr val="accent1"/>
                  </a:buClr>
                  <a:buFont typeface="Arial" charset="0"/>
                  <a:buChar char="•"/>
                </a:pPr>
                <a:endParaRPr lang="de-DE" altLang="de-DE" dirty="0">
                  <a:solidFill>
                    <a:srgbClr val="002350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endParaRPr>
              </a:p>
            </p:txBody>
          </p:sp>
        </mc:Choice>
        <mc:Fallback xmlns="">
          <p:sp>
            <p:nvSpPr>
              <p:cNvPr id="39" name="Textfeld 38">
                <a:extLst>
                  <a:ext uri="{FF2B5EF4-FFF2-40B4-BE49-F238E27FC236}">
                    <a16:creationId xmlns:a16="http://schemas.microsoft.com/office/drawing/2014/main" id="{D30F0D8C-2A59-4948-8784-B602934A45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874" y="933054"/>
                <a:ext cx="3538779" cy="2997303"/>
              </a:xfrm>
              <a:prstGeom prst="rect">
                <a:avLst/>
              </a:prstGeom>
              <a:blipFill>
                <a:blip r:embed="rId4"/>
                <a:stretch>
                  <a:fillRect l="-3614" t="-2642" r="-395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7FCF113F-9335-4912-81D6-FF99A86954C5}"/>
                  </a:ext>
                </a:extLst>
              </p:cNvPr>
              <p:cNvSpPr txBox="1"/>
              <p:nvPr/>
            </p:nvSpPr>
            <p:spPr>
              <a:xfrm>
                <a:off x="5202288" y="939156"/>
                <a:ext cx="3951215" cy="17989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indent="-171450">
                  <a:buClr>
                    <a:schemeClr val="accent1"/>
                  </a:buClr>
                  <a:buFont typeface="Arial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DE" altLang="de-DE" i="1" dirty="0" smtClean="0">
                            <a:solidFill>
                              <a:srgbClr val="0023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altLang="de-DE" b="0" i="1" dirty="0" smtClean="0">
                            <a:solidFill>
                              <a:srgbClr val="00235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DE" altLang="de-DE" b="0" i="1" dirty="0" smtClean="0">
                            <a:solidFill>
                              <a:srgbClr val="00235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altLang="de-DE" b="0" i="1" dirty="0" smtClean="0">
                            <a:solidFill>
                              <a:srgbClr val="00235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altLang="de-DE" b="0" i="1" dirty="0" smtClean="0">
                            <a:solidFill>
                              <a:srgbClr val="00235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de-DE" altLang="de-DE" b="0" i="1" dirty="0" smtClean="0">
                        <a:solidFill>
                          <a:srgbClr val="002350"/>
                        </a:solidFill>
                        <a:latin typeface="Cambria Math" panose="02040503050406030204" pitchFamily="18" charset="0"/>
                      </a:rPr>
                      <m:t>=1, </m:t>
                    </m:r>
                  </m:oMath>
                </a14:m>
                <a:r>
                  <a:rPr lang="de-DE" altLang="de-DE" dirty="0">
                    <a:solidFill>
                      <a:srgbClr val="002350"/>
                    </a:solidFill>
                    <a:latin typeface="Roboto Condensed" panose="02000000000000000000" pitchFamily="2" charset="0"/>
                    <a:ea typeface="Roboto Condensed" panose="02000000000000000000" pitchFamily="2" charset="0"/>
                    <a:cs typeface="Roboto Condensed" panose="02000000000000000000" pitchFamily="2" charset="0"/>
                  </a:rPr>
                  <a:t>Student </a:t>
                </a:r>
                <a14:m>
                  <m:oMath xmlns:m="http://schemas.openxmlformats.org/officeDocument/2006/math">
                    <m:r>
                      <a:rPr lang="de-DE" altLang="de-DE" b="0" i="1" smtClean="0">
                        <a:solidFill>
                          <a:srgbClr val="002350"/>
                        </a:solidFill>
                        <a:latin typeface="Cambria Math" panose="02040503050406030204" pitchFamily="18" charset="0"/>
                        <a:ea typeface="Roboto Condensed" panose="02000000000000000000" pitchFamily="2" charset="0"/>
                        <a:cs typeface="Roboto Condensed" panose="02000000000000000000" pitchFamily="2" charset="0"/>
                      </a:rPr>
                      <m:t>𝑖</m:t>
                    </m:r>
                  </m:oMath>
                </a14:m>
                <a:r>
                  <a:rPr lang="de-DE" altLang="de-DE" dirty="0">
                    <a:solidFill>
                      <a:srgbClr val="002350"/>
                    </a:solidFill>
                    <a:latin typeface="Roboto Condensed" panose="02000000000000000000" pitchFamily="2" charset="0"/>
                    <a:ea typeface="Roboto Condensed" panose="02000000000000000000" pitchFamily="2" charset="0"/>
                    <a:cs typeface="Roboto Condensed" panose="02000000000000000000" pitchFamily="2" charset="0"/>
                  </a:rPr>
                  <a:t> wurde Kurs </a:t>
                </a:r>
                <a14:m>
                  <m:oMath xmlns:m="http://schemas.openxmlformats.org/officeDocument/2006/math">
                    <m:r>
                      <a:rPr lang="de-DE" altLang="de-DE" b="0" i="1" smtClean="0">
                        <a:solidFill>
                          <a:srgbClr val="002350"/>
                        </a:solidFill>
                        <a:latin typeface="Cambria Math" panose="02040503050406030204" pitchFamily="18" charset="0"/>
                        <a:ea typeface="Roboto Condensed" panose="02000000000000000000" pitchFamily="2" charset="0"/>
                        <a:cs typeface="Roboto Condensed" panose="02000000000000000000" pitchFamily="2" charset="0"/>
                      </a:rPr>
                      <m:t>𝑗</m:t>
                    </m:r>
                  </m:oMath>
                </a14:m>
                <a:r>
                  <a:rPr lang="de-DE" altLang="de-DE" dirty="0">
                    <a:solidFill>
                      <a:srgbClr val="002350"/>
                    </a:solidFill>
                    <a:latin typeface="Roboto Condensed" panose="02000000000000000000" pitchFamily="2" charset="0"/>
                    <a:ea typeface="Roboto Condensed" panose="02000000000000000000" pitchFamily="2" charset="0"/>
                    <a:cs typeface="Roboto Condensed" panose="02000000000000000000" pitchFamily="2" charset="0"/>
                  </a:rPr>
                  <a:t> zugeteilt</a:t>
                </a:r>
              </a:p>
              <a:p>
                <a:pPr marL="171450" indent="-171450">
                  <a:buClr>
                    <a:schemeClr val="accent1"/>
                  </a:buClr>
                  <a:buFont typeface="Arial" charset="0"/>
                  <a:buChar char="•"/>
                </a:pPr>
                <a:endParaRPr lang="de-DE" altLang="de-DE" dirty="0">
                  <a:solidFill>
                    <a:srgbClr val="002350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endParaRPr>
              </a:p>
              <a:p>
                <a:pPr marL="171450" indent="-171450">
                  <a:buClr>
                    <a:schemeClr val="accent1"/>
                  </a:buClr>
                  <a:buFont typeface="Arial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DE" altLang="de-DE" i="1" dirty="0">
                            <a:solidFill>
                              <a:srgbClr val="0023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altLang="de-DE" i="1" dirty="0">
                            <a:solidFill>
                              <a:srgbClr val="00235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DE" altLang="de-DE" i="1" dirty="0">
                            <a:solidFill>
                              <a:srgbClr val="00235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altLang="de-DE" i="1" dirty="0">
                            <a:solidFill>
                              <a:srgbClr val="00235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altLang="de-DE" i="1" dirty="0">
                            <a:solidFill>
                              <a:srgbClr val="00235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de-DE" altLang="de-DE" i="1" dirty="0">
                        <a:solidFill>
                          <a:srgbClr val="00235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altLang="de-DE" b="0" i="1" dirty="0" smtClean="0">
                        <a:solidFill>
                          <a:srgbClr val="002350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de-DE" altLang="de-DE" b="0" i="0" dirty="0" smtClean="0">
                        <a:solidFill>
                          <a:srgbClr val="002350"/>
                        </a:solidFill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de-DE" altLang="de-DE" dirty="0">
                    <a:solidFill>
                      <a:srgbClr val="002350"/>
                    </a:solidFill>
                    <a:latin typeface="Roboto Condensed" panose="02000000000000000000" pitchFamily="2" charset="0"/>
                    <a:ea typeface="Roboto Condensed" panose="02000000000000000000" pitchFamily="2" charset="0"/>
                    <a:cs typeface="Roboto Condensed" panose="02000000000000000000" pitchFamily="2" charset="0"/>
                  </a:rPr>
                  <a:t>Student </a:t>
                </a:r>
                <a14:m>
                  <m:oMath xmlns:m="http://schemas.openxmlformats.org/officeDocument/2006/math">
                    <m:r>
                      <a:rPr lang="de-DE" altLang="de-DE" i="1">
                        <a:solidFill>
                          <a:srgbClr val="002350"/>
                        </a:solidFill>
                        <a:latin typeface="Cambria Math" panose="02040503050406030204" pitchFamily="18" charset="0"/>
                        <a:ea typeface="Roboto Condensed" panose="02000000000000000000" pitchFamily="2" charset="0"/>
                        <a:cs typeface="Roboto Condensed" panose="02000000000000000000" pitchFamily="2" charset="0"/>
                      </a:rPr>
                      <m:t>𝑖</m:t>
                    </m:r>
                  </m:oMath>
                </a14:m>
                <a:r>
                  <a:rPr lang="de-DE" altLang="de-DE" dirty="0">
                    <a:solidFill>
                      <a:srgbClr val="002350"/>
                    </a:solidFill>
                    <a:latin typeface="Roboto Condensed" panose="02000000000000000000" pitchFamily="2" charset="0"/>
                    <a:ea typeface="Roboto Condensed" panose="02000000000000000000" pitchFamily="2" charset="0"/>
                    <a:cs typeface="Roboto Condensed" panose="02000000000000000000" pitchFamily="2" charset="0"/>
                  </a:rPr>
                  <a:t> wurde Kurs </a:t>
                </a:r>
                <a14:m>
                  <m:oMath xmlns:m="http://schemas.openxmlformats.org/officeDocument/2006/math">
                    <m:r>
                      <a:rPr lang="de-DE" altLang="de-DE" i="1">
                        <a:solidFill>
                          <a:srgbClr val="002350"/>
                        </a:solidFill>
                        <a:latin typeface="Cambria Math" panose="02040503050406030204" pitchFamily="18" charset="0"/>
                        <a:ea typeface="Roboto Condensed" panose="02000000000000000000" pitchFamily="2" charset="0"/>
                        <a:cs typeface="Roboto Condensed" panose="02000000000000000000" pitchFamily="2" charset="0"/>
                      </a:rPr>
                      <m:t>𝑗</m:t>
                    </m:r>
                  </m:oMath>
                </a14:m>
                <a:r>
                  <a:rPr lang="de-DE" altLang="de-DE" dirty="0">
                    <a:solidFill>
                      <a:srgbClr val="002350"/>
                    </a:solidFill>
                    <a:latin typeface="Roboto Condensed" panose="02000000000000000000" pitchFamily="2" charset="0"/>
                    <a:ea typeface="Roboto Condensed" panose="02000000000000000000" pitchFamily="2" charset="0"/>
                    <a:cs typeface="Roboto Condensed" panose="02000000000000000000" pitchFamily="2" charset="0"/>
                  </a:rPr>
                  <a:t> nicht zugeteilt</a:t>
                </a:r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7FCF113F-9335-4912-81D6-FF99A86954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2288" y="939156"/>
                <a:ext cx="3951215" cy="1798954"/>
              </a:xfrm>
              <a:prstGeom prst="rect">
                <a:avLst/>
              </a:prstGeom>
              <a:blipFill>
                <a:blip r:embed="rId5"/>
                <a:stretch>
                  <a:fillRect l="-924" t="-169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458671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Gerade Verbindung 8"/>
          <p:cNvCxnSpPr/>
          <p:nvPr/>
        </p:nvCxnSpPr>
        <p:spPr>
          <a:xfrm>
            <a:off x="391874" y="226158"/>
            <a:ext cx="442769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/>
          <p:cNvSpPr txBox="1"/>
          <p:nvPr/>
        </p:nvSpPr>
        <p:spPr>
          <a:xfrm>
            <a:off x="391872" y="334279"/>
            <a:ext cx="7057551" cy="4221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de-DE" sz="2400" dirty="0">
                <a:latin typeface="Palatino Linotype" panose="02040502050505030304" pitchFamily="18" charset="0"/>
              </a:rPr>
              <a:t>Verteilungsalgorithmus - Nebenbedingungen</a:t>
            </a:r>
          </a:p>
        </p:txBody>
      </p:sp>
      <p:sp>
        <p:nvSpPr>
          <p:cNvPr id="12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Christoph Keiner, Christoph Staudt, Ingo Schäfer, Matthias Reuse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A9E8AA42-6E07-40ED-A7FE-16BFAC1522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0092" y="1364369"/>
            <a:ext cx="4817701" cy="457823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E478CB74-459E-4F89-8875-DA3C56EEFD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8656" y="2317321"/>
            <a:ext cx="3394930" cy="901558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022DA2B6-2192-4E25-9E22-A62D48C2F6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7069" y="3554635"/>
            <a:ext cx="5148742" cy="8240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E1916A6D-4A04-4ACB-9EF3-534B92C24F1F}"/>
                  </a:ext>
                </a:extLst>
              </p:cNvPr>
              <p:cNvSpPr txBox="1"/>
              <p:nvPr/>
            </p:nvSpPr>
            <p:spPr>
              <a:xfrm>
                <a:off x="451989" y="911968"/>
                <a:ext cx="5638418" cy="468414"/>
              </a:xfrm>
              <a:prstGeom prst="rect">
                <a:avLst/>
              </a:prstGeom>
              <a:noFill/>
            </p:spPr>
            <p:txBody>
              <a:bodyPr wrap="square" lIns="0" tIns="0" rIns="0" bIns="0" numCol="1" spcCol="0" rtlCol="0">
                <a:noAutofit/>
              </a:bodyPr>
              <a:lstStyle/>
              <a:p>
                <a:pPr marL="171450" indent="-171450">
                  <a:buClr>
                    <a:schemeClr val="accent1"/>
                  </a:buClr>
                  <a:buFont typeface="Arial" charset="0"/>
                  <a:buChar char="•"/>
                </a:pPr>
                <a:r>
                  <a:rPr lang="de-DE" altLang="de-DE" dirty="0">
                    <a:solidFill>
                      <a:srgbClr val="002350"/>
                    </a:solidFill>
                    <a:latin typeface="Roboto Condensed" panose="02000000000000000000" pitchFamily="2" charset="0"/>
                    <a:ea typeface="Roboto Condensed" panose="02000000000000000000" pitchFamily="2" charset="0"/>
                    <a:cs typeface="Roboto Condensed" panose="02000000000000000000" pitchFamily="2" charset="0"/>
                  </a:rPr>
                  <a:t>Alle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altLang="de-DE" i="1" dirty="0">
                            <a:solidFill>
                              <a:srgbClr val="0023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altLang="de-DE" i="1" dirty="0">
                            <a:solidFill>
                              <a:srgbClr val="00235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DE" altLang="de-DE" i="1" dirty="0">
                            <a:solidFill>
                              <a:srgbClr val="00235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altLang="de-DE" i="1" dirty="0">
                            <a:solidFill>
                              <a:srgbClr val="00235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altLang="de-DE" i="1" dirty="0">
                            <a:solidFill>
                              <a:srgbClr val="00235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de-DE" altLang="de-DE" dirty="0">
                    <a:solidFill>
                      <a:srgbClr val="002350"/>
                    </a:solidFill>
                    <a:latin typeface="Roboto Condensed" panose="02000000000000000000" pitchFamily="2" charset="0"/>
                    <a:ea typeface="Roboto Condensed" panose="02000000000000000000" pitchFamily="2" charset="0"/>
                    <a:cs typeface="Roboto Condensed" panose="02000000000000000000" pitchFamily="2" charset="0"/>
                  </a:rPr>
                  <a:t> müssen entweder </a:t>
                </a:r>
                <a14:m>
                  <m:oMath xmlns:m="http://schemas.openxmlformats.org/officeDocument/2006/math">
                    <m:r>
                      <a:rPr lang="de-DE" altLang="de-DE" i="1" dirty="0" smtClean="0">
                        <a:solidFill>
                          <a:srgbClr val="002350"/>
                        </a:solidFill>
                        <a:latin typeface="Cambria Math" panose="02040503050406030204" pitchFamily="18" charset="0"/>
                        <a:ea typeface="Roboto Condensed" panose="02000000000000000000" pitchFamily="2" charset="0"/>
                        <a:cs typeface="Roboto Condensed" panose="02000000000000000000" pitchFamily="2" charset="0"/>
                      </a:rPr>
                      <m:t>0</m:t>
                    </m:r>
                  </m:oMath>
                </a14:m>
                <a:r>
                  <a:rPr lang="de-DE" altLang="de-DE" dirty="0">
                    <a:solidFill>
                      <a:srgbClr val="002350"/>
                    </a:solidFill>
                    <a:latin typeface="Roboto Condensed" panose="02000000000000000000" pitchFamily="2" charset="0"/>
                    <a:ea typeface="Roboto Condensed" panose="02000000000000000000" pitchFamily="2" charset="0"/>
                    <a:cs typeface="Roboto Condensed" panose="02000000000000000000" pitchFamily="2" charset="0"/>
                  </a:rPr>
                  <a:t> oder </a:t>
                </a:r>
                <a14:m>
                  <m:oMath xmlns:m="http://schemas.openxmlformats.org/officeDocument/2006/math">
                    <m:r>
                      <a:rPr lang="de-DE" altLang="de-DE" i="1" dirty="0" smtClean="0">
                        <a:solidFill>
                          <a:srgbClr val="002350"/>
                        </a:solidFill>
                        <a:latin typeface="Cambria Math" panose="02040503050406030204" pitchFamily="18" charset="0"/>
                        <a:ea typeface="Roboto Condensed" panose="02000000000000000000" pitchFamily="2" charset="0"/>
                        <a:cs typeface="Roboto Condensed" panose="02000000000000000000" pitchFamily="2" charset="0"/>
                      </a:rPr>
                      <m:t>1</m:t>
                    </m:r>
                  </m:oMath>
                </a14:m>
                <a:r>
                  <a:rPr lang="de-DE" altLang="de-DE" dirty="0">
                    <a:solidFill>
                      <a:srgbClr val="002350"/>
                    </a:solidFill>
                    <a:latin typeface="Roboto Condensed" panose="02000000000000000000" pitchFamily="2" charset="0"/>
                    <a:ea typeface="Roboto Condensed" panose="02000000000000000000" pitchFamily="2" charset="0"/>
                    <a:cs typeface="Roboto Condensed" panose="02000000000000000000" pitchFamily="2" charset="0"/>
                  </a:rPr>
                  <a:t> sein:</a:t>
                </a:r>
              </a:p>
            </p:txBody>
          </p:sp>
        </mc:Choice>
        <mc:Fallback xmlns="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E1916A6D-4A04-4ACB-9EF3-534B92C24F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989" y="911968"/>
                <a:ext cx="5638418" cy="468414"/>
              </a:xfrm>
              <a:prstGeom prst="rect">
                <a:avLst/>
              </a:prstGeom>
              <a:blipFill>
                <a:blip r:embed="rId6"/>
                <a:stretch>
                  <a:fillRect l="-2270" t="-1710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feld 16">
            <a:extLst>
              <a:ext uri="{FF2B5EF4-FFF2-40B4-BE49-F238E27FC236}">
                <a16:creationId xmlns:a16="http://schemas.microsoft.com/office/drawing/2014/main" id="{A6D3154E-A77C-4180-9F1E-7809861AF830}"/>
              </a:ext>
            </a:extLst>
          </p:cNvPr>
          <p:cNvSpPr txBox="1"/>
          <p:nvPr/>
        </p:nvSpPr>
        <p:spPr>
          <a:xfrm>
            <a:off x="451989" y="1978380"/>
            <a:ext cx="4689065" cy="275013"/>
          </a:xfrm>
          <a:prstGeom prst="rect">
            <a:avLst/>
          </a:prstGeom>
          <a:noFill/>
        </p:spPr>
        <p:txBody>
          <a:bodyPr wrap="square" lIns="0" tIns="0" rIns="0" bIns="0" numCol="1" spcCol="0" rtlCol="0">
            <a:noAutofit/>
          </a:bodyPr>
          <a:lstStyle/>
          <a:p>
            <a:pPr marL="171450" indent="-171450">
              <a:buClr>
                <a:schemeClr val="accent1"/>
              </a:buClr>
              <a:buFont typeface="Arial" charset="0"/>
              <a:buChar char="•"/>
            </a:pPr>
            <a:r>
              <a:rPr lang="de-DE" altLang="de-DE" dirty="0">
                <a:solidFill>
                  <a:srgbClr val="00235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Jeder Student wird nur einem Kurs zugeteilt: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71634AC4-7B97-40F6-8485-436E46C3FA16}"/>
              </a:ext>
            </a:extLst>
          </p:cNvPr>
          <p:cNvSpPr txBox="1"/>
          <p:nvPr/>
        </p:nvSpPr>
        <p:spPr>
          <a:xfrm>
            <a:off x="451988" y="3258105"/>
            <a:ext cx="4689065" cy="275013"/>
          </a:xfrm>
          <a:prstGeom prst="rect">
            <a:avLst/>
          </a:prstGeom>
          <a:noFill/>
        </p:spPr>
        <p:txBody>
          <a:bodyPr wrap="square" lIns="0" tIns="0" rIns="0" bIns="0" numCol="1" spcCol="0" rtlCol="0">
            <a:noAutofit/>
          </a:bodyPr>
          <a:lstStyle/>
          <a:p>
            <a:pPr marL="171450" indent="-171450">
              <a:buClr>
                <a:schemeClr val="accent1"/>
              </a:buClr>
              <a:buFont typeface="Arial" charset="0"/>
              <a:buChar char="•"/>
            </a:pPr>
            <a:r>
              <a:rPr lang="de-DE" altLang="de-DE" dirty="0">
                <a:solidFill>
                  <a:srgbClr val="00235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Teilnehmerzahl für die Kurse ist begrenzt:</a:t>
            </a:r>
          </a:p>
        </p:txBody>
      </p:sp>
    </p:spTree>
    <p:extLst>
      <p:ext uri="{BB962C8B-B14F-4D97-AF65-F5344CB8AC3E}">
        <p14:creationId xmlns:p14="http://schemas.microsoft.com/office/powerpoint/2010/main" val="14882873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Gerade Verbindung 8"/>
          <p:cNvCxnSpPr/>
          <p:nvPr/>
        </p:nvCxnSpPr>
        <p:spPr>
          <a:xfrm>
            <a:off x="391874" y="226158"/>
            <a:ext cx="442769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/>
          <p:cNvSpPr txBox="1"/>
          <p:nvPr/>
        </p:nvSpPr>
        <p:spPr>
          <a:xfrm>
            <a:off x="391872" y="334279"/>
            <a:ext cx="7057551" cy="4221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de-DE" sz="2400" dirty="0">
                <a:latin typeface="Palatino Linotype" panose="02040502050505030304" pitchFamily="18" charset="0"/>
              </a:rPr>
              <a:t>Verteilungsalgorithmus - Gewichtung</a:t>
            </a:r>
          </a:p>
        </p:txBody>
      </p:sp>
      <p:sp>
        <p:nvSpPr>
          <p:cNvPr id="12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Christoph Keiner, Christoph Staudt, Ingo Schäfer, Matthias Reuse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E1916A6D-4A04-4ACB-9EF3-534B92C24F1F}"/>
              </a:ext>
            </a:extLst>
          </p:cNvPr>
          <p:cNvSpPr txBox="1"/>
          <p:nvPr/>
        </p:nvSpPr>
        <p:spPr>
          <a:xfrm>
            <a:off x="4845241" y="1430558"/>
            <a:ext cx="2304859" cy="468414"/>
          </a:xfrm>
          <a:prstGeom prst="rect">
            <a:avLst/>
          </a:prstGeom>
          <a:noFill/>
        </p:spPr>
        <p:txBody>
          <a:bodyPr wrap="square" lIns="0" tIns="0" rIns="0" bIns="0" numCol="1" spcCol="0" rtlCol="0">
            <a:noAutofit/>
          </a:bodyPr>
          <a:lstStyle/>
          <a:p>
            <a:pPr marL="171450" indent="-171450">
              <a:buClr>
                <a:schemeClr val="accent1"/>
              </a:buClr>
              <a:buFont typeface="Arial" charset="0"/>
              <a:buChar char="•"/>
            </a:pPr>
            <a:r>
              <a:rPr lang="de-DE" altLang="de-DE" dirty="0">
                <a:solidFill>
                  <a:srgbClr val="00235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Lineare Gewichtung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61D31697-ED49-4781-947C-B0054F3B2DAA}"/>
              </a:ext>
            </a:extLst>
          </p:cNvPr>
          <p:cNvSpPr txBox="1"/>
          <p:nvPr/>
        </p:nvSpPr>
        <p:spPr>
          <a:xfrm>
            <a:off x="4785124" y="3261234"/>
            <a:ext cx="2923776" cy="468414"/>
          </a:xfrm>
          <a:prstGeom prst="rect">
            <a:avLst/>
          </a:prstGeom>
          <a:noFill/>
        </p:spPr>
        <p:txBody>
          <a:bodyPr wrap="square" lIns="0" tIns="0" rIns="0" bIns="0" numCol="1" spcCol="0" rtlCol="0">
            <a:noAutofit/>
          </a:bodyPr>
          <a:lstStyle/>
          <a:p>
            <a:pPr marL="171450" indent="-171450">
              <a:buClr>
                <a:schemeClr val="accent1"/>
              </a:buClr>
              <a:buFont typeface="Arial" charset="0"/>
              <a:buChar char="•"/>
            </a:pPr>
            <a:r>
              <a:rPr lang="de-DE" altLang="de-DE" dirty="0">
                <a:solidFill>
                  <a:srgbClr val="00235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Exponentielle Gewichtung</a:t>
            </a: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EFD91F38-7279-4B14-AAA8-A7535040D5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258" y="731220"/>
            <a:ext cx="3699884" cy="1767899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07538E73-50A3-4BD4-943C-2A417A5ADF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259" y="2597352"/>
            <a:ext cx="3699883" cy="1783778"/>
          </a:xfrm>
          <a:prstGeom prst="rect">
            <a:avLst/>
          </a:prstGeom>
        </p:spPr>
      </p:pic>
      <p:sp>
        <p:nvSpPr>
          <p:cNvPr id="21" name="Textfeld 20">
            <a:extLst>
              <a:ext uri="{FF2B5EF4-FFF2-40B4-BE49-F238E27FC236}">
                <a16:creationId xmlns:a16="http://schemas.microsoft.com/office/drawing/2014/main" id="{80CBB7A3-545E-49DF-B7E6-0A4D96A81217}"/>
              </a:ext>
            </a:extLst>
          </p:cNvPr>
          <p:cNvSpPr txBox="1"/>
          <p:nvPr/>
        </p:nvSpPr>
        <p:spPr>
          <a:xfrm>
            <a:off x="4236790" y="2233855"/>
            <a:ext cx="68480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/>
              <a:t>Präferenz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B6941B97-BF33-44E9-8562-0B5716452773}"/>
              </a:ext>
            </a:extLst>
          </p:cNvPr>
          <p:cNvSpPr txBox="1"/>
          <p:nvPr/>
        </p:nvSpPr>
        <p:spPr>
          <a:xfrm>
            <a:off x="4232475" y="4107948"/>
            <a:ext cx="68480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/>
              <a:t>Präferenz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C1B830B2-29DB-41BE-AFBF-3D138DB8D1C6}"/>
              </a:ext>
            </a:extLst>
          </p:cNvPr>
          <p:cNvSpPr txBox="1"/>
          <p:nvPr/>
        </p:nvSpPr>
        <p:spPr>
          <a:xfrm rot="16200000">
            <a:off x="191518" y="1281536"/>
            <a:ext cx="60144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/>
              <a:t>Gewicht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02970EC4-7FD7-4BD7-B7A3-5226AC768CDE}"/>
              </a:ext>
            </a:extLst>
          </p:cNvPr>
          <p:cNvSpPr txBox="1"/>
          <p:nvPr/>
        </p:nvSpPr>
        <p:spPr>
          <a:xfrm rot="16200000">
            <a:off x="191517" y="3313509"/>
            <a:ext cx="60144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/>
              <a:t>Gewicht</a:t>
            </a:r>
          </a:p>
        </p:txBody>
      </p:sp>
    </p:spTree>
    <p:extLst>
      <p:ext uri="{BB962C8B-B14F-4D97-AF65-F5344CB8AC3E}">
        <p14:creationId xmlns:p14="http://schemas.microsoft.com/office/powerpoint/2010/main" val="455681144"/>
      </p:ext>
    </p:extLst>
  </p:cSld>
  <p:clrMapOvr>
    <a:masterClrMapping/>
  </p:clrMapOvr>
</p:sld>
</file>

<file path=ppt/theme/theme1.xml><?xml version="1.0" encoding="utf-8"?>
<a:theme xmlns:a="http://schemas.openxmlformats.org/drawingml/2006/main" name="Universität Jena">
  <a:themeElements>
    <a:clrScheme name="Universität">
      <a:dk1>
        <a:srgbClr val="002F5D"/>
      </a:dk1>
      <a:lt1>
        <a:srgbClr val="FFFFFF"/>
      </a:lt1>
      <a:dk2>
        <a:srgbClr val="002F5D"/>
      </a:dk2>
      <a:lt2>
        <a:srgbClr val="FFFFFF"/>
      </a:lt2>
      <a:accent1>
        <a:srgbClr val="AE9A63"/>
      </a:accent1>
      <a:accent2>
        <a:srgbClr val="7682A5"/>
      </a:accent2>
      <a:accent3>
        <a:srgbClr val="8E98B7"/>
      </a:accent3>
      <a:accent4>
        <a:srgbClr val="FFFFFF"/>
      </a:accent4>
      <a:accent5>
        <a:srgbClr val="FFFFFF"/>
      </a:accent5>
      <a:accent6>
        <a:srgbClr val="FFFFFF"/>
      </a:accent6>
      <a:hlink>
        <a:srgbClr val="7682A5"/>
      </a:hlink>
      <a:folHlink>
        <a:srgbClr val="A8AFC8"/>
      </a:folHlink>
    </a:clrScheme>
    <a:fontScheme name="Universität">
      <a:majorFont>
        <a:latin typeface="Palatino nova Medium"/>
        <a:ea typeface=""/>
        <a:cs typeface=""/>
      </a:majorFont>
      <a:minorFont>
        <a:latin typeface="Roboto Condensed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alpha val="80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Benutzerdefiniertes 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752</Words>
  <Application>Microsoft Office PowerPoint</Application>
  <PresentationFormat>Bildschirmpräsentation (16:9)</PresentationFormat>
  <Paragraphs>218</Paragraphs>
  <Slides>28</Slides>
  <Notes>25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28</vt:i4>
      </vt:variant>
    </vt:vector>
  </HeadingPairs>
  <TitlesOfParts>
    <vt:vector size="35" baseType="lpstr">
      <vt:lpstr>Arial</vt:lpstr>
      <vt:lpstr>Calibri</vt:lpstr>
      <vt:lpstr>Cambria Math</vt:lpstr>
      <vt:lpstr>Palatino Linotype</vt:lpstr>
      <vt:lpstr>Roboto Condensed</vt:lpstr>
      <vt:lpstr>Universität Jena</vt:lpstr>
      <vt:lpstr>Benutzerdefiniertes Design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>FSU Jena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Liana Franke</dc:creator>
  <cp:lastModifiedBy>matthias.reuse</cp:lastModifiedBy>
  <cp:revision>545</cp:revision>
  <cp:lastPrinted>2017-04-12T09:06:57Z</cp:lastPrinted>
  <dcterms:created xsi:type="dcterms:W3CDTF">2017-03-23T10:34:48Z</dcterms:created>
  <dcterms:modified xsi:type="dcterms:W3CDTF">2018-02-04T14:00:39Z</dcterms:modified>
</cp:coreProperties>
</file>